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60_560F3261.xml" ContentType="application/vnd.ms-powerpoint.comments+xml"/>
  <Override PartName="/ppt/comments/modernComment_167_50B5C2D6.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C7_B3B7E3F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81" r:id="rId2"/>
    <p:sldId id="710" r:id="rId3"/>
    <p:sldId id="352" r:id="rId4"/>
    <p:sldId id="495" r:id="rId5"/>
    <p:sldId id="492" r:id="rId6"/>
    <p:sldId id="705" r:id="rId7"/>
    <p:sldId id="356" r:id="rId8"/>
    <p:sldId id="359" r:id="rId9"/>
    <p:sldId id="360" r:id="rId10"/>
    <p:sldId id="702" r:id="rId11"/>
    <p:sldId id="362" r:id="rId12"/>
    <p:sldId id="706" r:id="rId13"/>
    <p:sldId id="295" r:id="rId14"/>
    <p:sldId id="290" r:id="rId15"/>
    <p:sldId id="280" r:id="rId16"/>
    <p:sldId id="281" r:id="rId17"/>
    <p:sldId id="282" r:id="rId18"/>
    <p:sldId id="707" r:id="rId19"/>
    <p:sldId id="296" r:id="rId20"/>
    <p:sldId id="432" r:id="rId21"/>
    <p:sldId id="435" r:id="rId22"/>
    <p:sldId id="434" r:id="rId23"/>
    <p:sldId id="708" r:id="rId24"/>
    <p:sldId id="383" r:id="rId25"/>
    <p:sldId id="304" r:id="rId26"/>
    <p:sldId id="277" r:id="rId27"/>
    <p:sldId id="278" r:id="rId28"/>
    <p:sldId id="279" r:id="rId29"/>
    <p:sldId id="709" r:id="rId30"/>
    <p:sldId id="370" r:id="rId31"/>
    <p:sldId id="493" r:id="rId32"/>
    <p:sldId id="371" r:id="rId33"/>
    <p:sldId id="711" r:id="rId34"/>
  </p:sldIdLst>
  <p:sldSz cx="12192000" cy="6858000"/>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7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E6EC0F-E5E7-BE8F-33A0-A1812457D9E8}" name="見坂 恒明" initials="恒見" userId="S::smile.kenzaka@jichi.ac.jp::2d5f3700-2a88-4cf9-93a2-7445751c24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38"/>
    <p:restoredTop sz="93597" autoAdjust="0"/>
  </p:normalViewPr>
  <p:slideViewPr>
    <p:cSldViewPr snapToGrid="0" snapToObjects="1">
      <p:cViewPr varScale="1">
        <p:scale>
          <a:sx n="74" d="100"/>
          <a:sy n="74" d="100"/>
        </p:scale>
        <p:origin x="84" y="328"/>
      </p:cViewPr>
      <p:guideLst>
        <p:guide orient="horz" pos="2160"/>
        <p:guide pos="3871"/>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omments/modernComment_160_560F3261.xml><?xml version="1.0" encoding="utf-8"?>
<p188:cmLst xmlns:a="http://schemas.openxmlformats.org/drawingml/2006/main" xmlns:r="http://schemas.openxmlformats.org/officeDocument/2006/relationships" xmlns:p188="http://schemas.microsoft.com/office/powerpoint/2018/8/main">
  <p188:cm id="{487656E8-BC1D-4599-8DDD-D3397649857C}" authorId="{D0E6EC0F-E5E7-BE8F-33A0-A1812457D9E8}" created="2024-10-21T15:38:14.385">
    <ac:txMkLst xmlns:ac="http://schemas.microsoft.com/office/drawing/2013/main/command">
      <pc:docMk xmlns:pc="http://schemas.microsoft.com/office/powerpoint/2013/main/command"/>
      <pc:sldMk xmlns:pc="http://schemas.microsoft.com/office/powerpoint/2013/main/command" cId="1443836513" sldId="352"/>
      <ac:spMk id="2" creationId="{00000000-0000-0000-0000-000000000000}"/>
      <ac:txMk cp="22" len="5">
        <ac:context len="28" hash="1703457778"/>
      </ac:txMk>
    </ac:txMkLst>
    <p188:pos x="8568906" y="777785"/>
    <p188:txBody>
      <a:bodyPr/>
      <a:lstStyle/>
      <a:p>
        <a:r>
          <a:rPr lang="ja-JP" altLang="en-US"/>
          <a:t>引用とかありますか？</a:t>
        </a:r>
      </a:p>
    </p188:txBody>
  </p188:cm>
</p188:cmLst>
</file>

<file path=ppt/comments/modernComment_167_50B5C2D6.xml><?xml version="1.0" encoding="utf-8"?>
<p188:cmLst xmlns:a="http://schemas.openxmlformats.org/drawingml/2006/main" xmlns:r="http://schemas.openxmlformats.org/officeDocument/2006/relationships" xmlns:p188="http://schemas.microsoft.com/office/powerpoint/2018/8/main">
  <p188:cm id="{31036E01-A8A2-40D9-B253-DC8296713548}" authorId="{D0E6EC0F-E5E7-BE8F-33A0-A1812457D9E8}" created="2024-10-21T15:39:18.644">
    <ac:txMkLst xmlns:ac="http://schemas.microsoft.com/office/drawing/2013/main/command">
      <pc:docMk xmlns:pc="http://schemas.microsoft.com/office/powerpoint/2013/main/command"/>
      <pc:sldMk xmlns:pc="http://schemas.microsoft.com/office/powerpoint/2013/main/command" cId="1354089174" sldId="359"/>
      <ac:spMk id="2" creationId="{00000000-0000-0000-0000-000000000000}"/>
      <ac:txMk cp="43" len="6">
        <ac:context len="50" hash="785313182"/>
      </ac:txMk>
    </ac:txMkLst>
    <p188:pos x="9528386" y="1082049"/>
    <p188:txBody>
      <a:bodyPr/>
      <a:lstStyle/>
      <a:p>
        <a:r>
          <a:rPr lang="ja-JP" altLang="en-US"/>
          <a:t>挙手でこたえてもらう？参加型がベター</a:t>
        </a:r>
      </a:p>
    </p188:txBody>
  </p188:cm>
</p188:cmLst>
</file>

<file path=ppt/comments/modernComment_2C7_B3B7E3F7.xml><?xml version="1.0" encoding="utf-8"?>
<p188:cmLst xmlns:a="http://schemas.openxmlformats.org/drawingml/2006/main" xmlns:r="http://schemas.openxmlformats.org/officeDocument/2006/relationships" xmlns:p188="http://schemas.microsoft.com/office/powerpoint/2018/8/main">
  <p188:cm id="{CD3E86D4-1980-4738-A75A-A07224022C89}" authorId="{D0E6EC0F-E5E7-BE8F-33A0-A1812457D9E8}" created="2024-10-21T15:59:36.702">
    <ac:txMkLst xmlns:ac="http://schemas.microsoft.com/office/drawing/2013/main/command">
      <pc:docMk xmlns:pc="http://schemas.microsoft.com/office/powerpoint/2013/main/command"/>
      <pc:sldMk xmlns:pc="http://schemas.microsoft.com/office/powerpoint/2013/main/command" cId="3015173111" sldId="711"/>
      <ac:spMk id="2" creationId="{4DEC2071-03F4-9546-B706-44560644DA15}"/>
      <ac:txMk cp="0" len="22">
        <ac:context len="24" hash="1176087388"/>
      </ac:txMk>
    </ac:txMkLst>
    <p188:pos x="4664602" y="246997"/>
    <p188:txBody>
      <a:bodyPr/>
      <a:lstStyle/>
      <a:p>
        <a:r>
          <a:rPr lang="ja-JP" altLang="en-US"/>
          <a:t>スライドの最初の方に出てきた方が参加者もわかりやすいです</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9B925C-E1D6-5A45-9874-3D0470C7BA7B}" type="datetimeFigureOut">
              <a:rPr kumimoji="1" lang="ja-JP" altLang="en-US" smtClean="0"/>
              <a:t>2024/10/22</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A5EA8A-F2D3-6C4F-A561-B91322390A43}" type="slidenum">
              <a:rPr kumimoji="1" lang="ja-JP" altLang="en-US" smtClean="0"/>
              <a:t>‹#›</a:t>
            </a:fld>
            <a:endParaRPr kumimoji="1" lang="ja-JP" altLang="en-US"/>
          </a:p>
        </p:txBody>
      </p:sp>
    </p:spTree>
    <p:extLst>
      <p:ext uri="{BB962C8B-B14F-4D97-AF65-F5344CB8AC3E}">
        <p14:creationId xmlns:p14="http://schemas.microsoft.com/office/powerpoint/2010/main" val="486410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B2A37-E486-CD4B-A37A-3114E264FDB6}" type="datetimeFigureOut">
              <a:rPr kumimoji="1" lang="ja-JP" altLang="en-US" smtClean="0"/>
              <a:t>2024/10/22</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6412D-21C9-C342-8278-349790228AAA}" type="slidenum">
              <a:rPr kumimoji="1" lang="ja-JP" altLang="en-US" smtClean="0"/>
              <a:t>‹#›</a:t>
            </a:fld>
            <a:endParaRPr kumimoji="1" lang="ja-JP" altLang="en-US"/>
          </a:p>
        </p:txBody>
      </p:sp>
    </p:spTree>
    <p:extLst>
      <p:ext uri="{BB962C8B-B14F-4D97-AF65-F5344CB8AC3E}">
        <p14:creationId xmlns:p14="http://schemas.microsoft.com/office/powerpoint/2010/main" val="359654647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FA6412D-21C9-C342-8278-349790228AAA}" type="slidenum">
              <a:rPr kumimoji="1" lang="ja-JP" altLang="en-US" smtClean="0"/>
              <a:t>1</a:t>
            </a:fld>
            <a:endParaRPr kumimoji="1" lang="ja-JP" altLang="en-US"/>
          </a:p>
        </p:txBody>
      </p:sp>
    </p:spTree>
    <p:extLst>
      <p:ext uri="{BB962C8B-B14F-4D97-AF65-F5344CB8AC3E}">
        <p14:creationId xmlns:p14="http://schemas.microsoft.com/office/powerpoint/2010/main" val="172329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Font typeface="Arial" charset="0"/>
              <a:buChar char="•"/>
            </a:pPr>
            <a:r>
              <a:rPr lang="ja-JP" altLang="en-US"/>
              <a:t>代理決定者は何をするか</a:t>
            </a:r>
            <a:endParaRPr lang="en-US" altLang="ja-JP" dirty="0"/>
          </a:p>
          <a:p>
            <a:pPr lvl="1">
              <a:buFont typeface="LucidaGrande" charset="0"/>
              <a:buChar char="-"/>
            </a:pPr>
            <a:r>
              <a:rPr lang="ja-JP" altLang="en-US"/>
              <a:t>どのような治療やケアを受けるかを話し合う</a:t>
            </a:r>
            <a:endParaRPr lang="en-US" altLang="ja-JP" dirty="0"/>
          </a:p>
          <a:p>
            <a:pPr lvl="1">
              <a:buFont typeface="LucidaGrande" charset="0"/>
              <a:buChar char="-"/>
            </a:pPr>
            <a:r>
              <a:rPr lang="ja-JP" altLang="en-US"/>
              <a:t>どこで治療やケアを受けるかを話し合う</a:t>
            </a:r>
            <a:br>
              <a:rPr lang="en-US" altLang="ja-JP" dirty="0"/>
            </a:br>
            <a:endParaRPr kumimoji="1" lang="en-US" altLang="ja-JP" dirty="0"/>
          </a:p>
          <a:p>
            <a:pPr>
              <a:buFont typeface="Arial" charset="0"/>
              <a:buChar char="•"/>
            </a:pPr>
            <a:r>
              <a:rPr kumimoji="1" lang="ja-JP" altLang="en-US"/>
              <a:t>なぜ決めておく必要があるのでしょうか</a:t>
            </a:r>
            <a:endParaRPr kumimoji="1" lang="en-US" altLang="ja-JP" dirty="0"/>
          </a:p>
          <a:p>
            <a:pPr lvl="1">
              <a:buFont typeface="LucidaGrande" charset="0"/>
              <a:buChar char="-"/>
            </a:pPr>
            <a:r>
              <a:rPr kumimoji="1" lang="ja-JP" altLang="en-US"/>
              <a:t>あなたの価値観、考えを共有しておくため</a:t>
            </a:r>
            <a:endParaRPr lang="en-US" altLang="ja-JP" dirty="0"/>
          </a:p>
          <a:p>
            <a:pPr lvl="1">
              <a:buFont typeface="LucidaGrande" charset="0"/>
              <a:buChar char="-"/>
            </a:pPr>
            <a:r>
              <a:rPr lang="ja-JP" altLang="en-US"/>
              <a:t>あなたの治療やケアに対する考えを伝えておくため</a:t>
            </a:r>
            <a:endParaRPr lang="en-US" altLang="ja-JP" dirty="0"/>
          </a:p>
          <a:p>
            <a:pPr lvl="2">
              <a:buFont typeface="Arial" charset="0"/>
              <a:buChar char="•"/>
            </a:pPr>
            <a:r>
              <a:rPr lang="ja-JP" altLang="en-US"/>
              <a:t>あなたの考えや好みが尊重される</a:t>
            </a:r>
            <a:endParaRPr lang="en-US" altLang="ja-JP" dirty="0"/>
          </a:p>
          <a:p>
            <a:pPr lvl="2">
              <a:buFont typeface="Arial" charset="0"/>
              <a:buChar char="•"/>
            </a:pPr>
            <a:r>
              <a:rPr lang="ja-JP" altLang="en-US"/>
              <a:t>代理決定者の負担が軽くなる</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EFA6412D-21C9-C342-8278-349790228AAA}" type="slidenum">
              <a:rPr kumimoji="1" lang="ja-JP" altLang="en-US" smtClean="0"/>
              <a:t>14</a:t>
            </a:fld>
            <a:endParaRPr kumimoji="1" lang="ja-JP" altLang="en-US"/>
          </a:p>
        </p:txBody>
      </p:sp>
    </p:spTree>
    <p:extLst>
      <p:ext uri="{BB962C8B-B14F-4D97-AF65-F5344CB8AC3E}">
        <p14:creationId xmlns:p14="http://schemas.microsoft.com/office/powerpoint/2010/main" val="3578623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buFont typeface="Wingdings" charset="2"/>
              <a:buChar char="p"/>
            </a:pPr>
            <a:r>
              <a:rPr lang="ja-JP" altLang="en-US" sz="2400"/>
              <a:t>延命を最も重視した治療：心肺蘇生、気管挿管、人工呼吸器の使用や、集中治療室での治療など、心身に大きな負担がある処置であっても、できる限り長く生きることを重視した治療を受ける</a:t>
            </a:r>
            <a:endParaRPr lang="en-US" altLang="ja-JP" sz="2400" dirty="0"/>
          </a:p>
          <a:p>
            <a:pPr lvl="0">
              <a:buFont typeface="Wingdings" charset="2"/>
              <a:buChar char="p"/>
            </a:pPr>
            <a:r>
              <a:rPr lang="ja-JP" altLang="en-US" sz="2400"/>
              <a:t>延命効果を伴った基本的、一般的な内科治療：集中治療室への入院や心肺蘇生、気管挿管、人工呼吸器の使用等の、心身に大きなつらさを伴う処理までは希望しないが、その上で少しでも長く生きるための治療を受ける</a:t>
            </a:r>
            <a:endParaRPr lang="en-US" altLang="ja-JP" sz="2400" dirty="0"/>
          </a:p>
          <a:p>
            <a:pPr lvl="0">
              <a:buFont typeface="Wingdings" charset="2"/>
              <a:buChar char="p"/>
            </a:pPr>
            <a:r>
              <a:rPr lang="ja-JP" altLang="en-US" sz="2400"/>
              <a:t>快適さを重視した治療：治療による延命効果を期待するよりも、できる限り苦痛の緩和や快適な暮らし（自分らしい生活）を大切にした治療を受ける</a:t>
            </a:r>
            <a:endParaRPr lang="en-US" altLang="ja-JP" sz="2400" dirty="0"/>
          </a:p>
          <a:p>
            <a:pPr lvl="1">
              <a:buFont typeface="Wingdings" charset="2"/>
              <a:buChar char="ü"/>
            </a:pPr>
            <a:r>
              <a:rPr lang="ja-JP" altLang="en-US" sz="2000">
                <a:solidFill>
                  <a:srgbClr val="FF0000"/>
                </a:solidFill>
              </a:rPr>
              <a:t>苦痛な症状についてはどの治療を選んでもできる限りの症状緩和のための治療やケアが行われます</a:t>
            </a:r>
            <a:endParaRPr lang="en-US" altLang="ja-JP" sz="2000" dirty="0">
              <a:solidFill>
                <a:srgbClr val="FF0000"/>
              </a:solidFill>
            </a:endParaRPr>
          </a:p>
          <a:p>
            <a:pPr lvl="0">
              <a:buFont typeface="Wingdings" charset="2"/>
              <a:buChar char="p"/>
            </a:pPr>
            <a:endParaRPr lang="ja-JP" altLang="en-US" sz="2400"/>
          </a:p>
          <a:p>
            <a:endParaRPr kumimoji="1" lang="ja-JP" altLang="en-US"/>
          </a:p>
        </p:txBody>
      </p:sp>
      <p:sp>
        <p:nvSpPr>
          <p:cNvPr id="4" name="スライド番号プレースホルダー 3"/>
          <p:cNvSpPr>
            <a:spLocks noGrp="1"/>
          </p:cNvSpPr>
          <p:nvPr>
            <p:ph type="sldNum" sz="quarter" idx="5"/>
          </p:nvPr>
        </p:nvSpPr>
        <p:spPr/>
        <p:txBody>
          <a:bodyPr/>
          <a:lstStyle/>
          <a:p>
            <a:fld id="{EFA6412D-21C9-C342-8278-349790228AAA}" type="slidenum">
              <a:rPr kumimoji="1" lang="ja-JP" altLang="en-US" smtClean="0"/>
              <a:t>25</a:t>
            </a:fld>
            <a:endParaRPr kumimoji="1" lang="ja-JP" altLang="en-US"/>
          </a:p>
        </p:txBody>
      </p:sp>
    </p:spTree>
    <p:extLst>
      <p:ext uri="{BB962C8B-B14F-4D97-AF65-F5344CB8AC3E}">
        <p14:creationId xmlns:p14="http://schemas.microsoft.com/office/powerpoint/2010/main" val="378271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EBD5754-F56F-C047-872B-894D42D23F5E}"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CAE5ED-41E3-B04A-8524-B48237CDA4C1}" type="slidenum">
              <a:rPr kumimoji="1" lang="ja-JP" altLang="en-US" smtClean="0"/>
              <a:t>‹#›</a:t>
            </a:fld>
            <a:endParaRPr kumimoji="1" lang="ja-JP" altLang="en-US"/>
          </a:p>
        </p:txBody>
      </p:sp>
    </p:spTree>
    <p:extLst>
      <p:ext uri="{BB962C8B-B14F-4D97-AF65-F5344CB8AC3E}">
        <p14:creationId xmlns:p14="http://schemas.microsoft.com/office/powerpoint/2010/main" val="284921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BD5754-F56F-C047-872B-894D42D23F5E}"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CAE5ED-41E3-B04A-8524-B48237CDA4C1}" type="slidenum">
              <a:rPr kumimoji="1" lang="ja-JP" altLang="en-US" smtClean="0"/>
              <a:t>‹#›</a:t>
            </a:fld>
            <a:endParaRPr kumimoji="1" lang="ja-JP" altLang="en-US"/>
          </a:p>
        </p:txBody>
      </p:sp>
    </p:spTree>
    <p:extLst>
      <p:ext uri="{BB962C8B-B14F-4D97-AF65-F5344CB8AC3E}">
        <p14:creationId xmlns:p14="http://schemas.microsoft.com/office/powerpoint/2010/main" val="196745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BD5754-F56F-C047-872B-894D42D23F5E}"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CAE5ED-41E3-B04A-8524-B48237CDA4C1}" type="slidenum">
              <a:rPr kumimoji="1" lang="ja-JP" altLang="en-US" smtClean="0"/>
              <a:t>‹#›</a:t>
            </a:fld>
            <a:endParaRPr kumimoji="1" lang="ja-JP" altLang="en-US"/>
          </a:p>
        </p:txBody>
      </p:sp>
    </p:spTree>
    <p:extLst>
      <p:ext uri="{BB962C8B-B14F-4D97-AF65-F5344CB8AC3E}">
        <p14:creationId xmlns:p14="http://schemas.microsoft.com/office/powerpoint/2010/main" val="337204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0070C0"/>
                </a:solidFill>
                <a:latin typeface="Meiryo" charset="-128"/>
                <a:ea typeface="Meiryo" charset="-128"/>
                <a:cs typeface="Meiryo" charset="-128"/>
              </a:defRPr>
            </a:lvl1pPr>
          </a:lstStyle>
          <a:p>
            <a:r>
              <a:rPr kumimoji="1" lang="ja-JP" altLang="en-US"/>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1pPr>
              <a:defRPr>
                <a:latin typeface="Meiryo" charset="-128"/>
                <a:ea typeface="Meiryo" charset="-128"/>
                <a:cs typeface="Meiryo" charset="-128"/>
              </a:defRPr>
            </a:lvl1pPr>
            <a:lvl2pPr>
              <a:defRPr>
                <a:latin typeface="Meiryo" charset="-128"/>
                <a:ea typeface="Meiryo" charset="-128"/>
                <a:cs typeface="Meiryo" charset="-128"/>
              </a:defRPr>
            </a:lvl2pPr>
            <a:lvl3pPr>
              <a:defRPr>
                <a:latin typeface="Meiryo" charset="-128"/>
                <a:ea typeface="Meiryo" charset="-128"/>
                <a:cs typeface="Meiryo" charset="-128"/>
              </a:defRPr>
            </a:lvl3pPr>
            <a:lvl4pPr>
              <a:defRPr>
                <a:latin typeface="Meiryo" charset="-128"/>
                <a:ea typeface="Meiryo" charset="-128"/>
                <a:cs typeface="Meiryo" charset="-128"/>
              </a:defRPr>
            </a:lvl4pPr>
            <a:lvl5pPr>
              <a:defRPr>
                <a:latin typeface="Meiryo" charset="-128"/>
                <a:ea typeface="Meiryo" charset="-128"/>
                <a:cs typeface="Meiryo" charset="-128"/>
              </a:defRPr>
            </a:lvl5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endParaRPr kumimoji="1" lang="ja-JP" altLang="en-US" dirty="0"/>
          </a:p>
        </p:txBody>
      </p:sp>
      <p:sp>
        <p:nvSpPr>
          <p:cNvPr id="4" name="日付プレースホルダー 3"/>
          <p:cNvSpPr>
            <a:spLocks noGrp="1"/>
          </p:cNvSpPr>
          <p:nvPr>
            <p:ph type="dt" sz="half" idx="10"/>
          </p:nvPr>
        </p:nvSpPr>
        <p:spPr/>
        <p:txBody>
          <a:bodyPr/>
          <a:lstStyle/>
          <a:p>
            <a:fld id="{AEBD5754-F56F-C047-872B-894D42D23F5E}"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CAE5ED-41E3-B04A-8524-B48237CDA4C1}" type="slidenum">
              <a:rPr kumimoji="1" lang="ja-JP" altLang="en-US" smtClean="0"/>
              <a:t>‹#›</a:t>
            </a:fld>
            <a:endParaRPr kumimoji="1" lang="ja-JP" altLang="en-US"/>
          </a:p>
        </p:txBody>
      </p:sp>
    </p:spTree>
    <p:extLst>
      <p:ext uri="{BB962C8B-B14F-4D97-AF65-F5344CB8AC3E}">
        <p14:creationId xmlns:p14="http://schemas.microsoft.com/office/powerpoint/2010/main" val="295180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BD5754-F56F-C047-872B-894D42D23F5E}"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CAE5ED-41E3-B04A-8524-B48237CDA4C1}" type="slidenum">
              <a:rPr kumimoji="1" lang="ja-JP" altLang="en-US" smtClean="0"/>
              <a:t>‹#›</a:t>
            </a:fld>
            <a:endParaRPr kumimoji="1" lang="ja-JP" altLang="en-US"/>
          </a:p>
        </p:txBody>
      </p:sp>
    </p:spTree>
    <p:extLst>
      <p:ext uri="{BB962C8B-B14F-4D97-AF65-F5344CB8AC3E}">
        <p14:creationId xmlns:p14="http://schemas.microsoft.com/office/powerpoint/2010/main" val="134914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BD5754-F56F-C047-872B-894D42D23F5E}" type="datetimeFigureOut">
              <a:rPr kumimoji="1" lang="ja-JP" altLang="en-US" smtClean="0"/>
              <a:t>2024/10/22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CAE5ED-41E3-B04A-8524-B48237CDA4C1}" type="slidenum">
              <a:rPr kumimoji="1" lang="ja-JP" altLang="en-US" smtClean="0"/>
              <a:t>‹#›</a:t>
            </a:fld>
            <a:endParaRPr kumimoji="1" lang="ja-JP" altLang="en-US"/>
          </a:p>
        </p:txBody>
      </p:sp>
    </p:spTree>
    <p:extLst>
      <p:ext uri="{BB962C8B-B14F-4D97-AF65-F5344CB8AC3E}">
        <p14:creationId xmlns:p14="http://schemas.microsoft.com/office/powerpoint/2010/main" val="379034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EBD5754-F56F-C047-872B-894D42D23F5E}" type="datetimeFigureOut">
              <a:rPr kumimoji="1" lang="ja-JP" altLang="en-US" smtClean="0"/>
              <a:t>2024/10/22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CAE5ED-41E3-B04A-8524-B48237CDA4C1}" type="slidenum">
              <a:rPr kumimoji="1" lang="ja-JP" altLang="en-US" smtClean="0"/>
              <a:t>‹#›</a:t>
            </a:fld>
            <a:endParaRPr kumimoji="1" lang="ja-JP" altLang="en-US"/>
          </a:p>
        </p:txBody>
      </p:sp>
    </p:spTree>
    <p:extLst>
      <p:ext uri="{BB962C8B-B14F-4D97-AF65-F5344CB8AC3E}">
        <p14:creationId xmlns:p14="http://schemas.microsoft.com/office/powerpoint/2010/main" val="382250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EBD5754-F56F-C047-872B-894D42D23F5E}" type="datetimeFigureOut">
              <a:rPr kumimoji="1" lang="ja-JP" altLang="en-US" smtClean="0"/>
              <a:t>2024/10/22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CAE5ED-41E3-B04A-8524-B48237CDA4C1}" type="slidenum">
              <a:rPr kumimoji="1" lang="ja-JP" altLang="en-US" smtClean="0"/>
              <a:t>‹#›</a:t>
            </a:fld>
            <a:endParaRPr kumimoji="1" lang="ja-JP" altLang="en-US"/>
          </a:p>
        </p:txBody>
      </p:sp>
    </p:spTree>
    <p:extLst>
      <p:ext uri="{BB962C8B-B14F-4D97-AF65-F5344CB8AC3E}">
        <p14:creationId xmlns:p14="http://schemas.microsoft.com/office/powerpoint/2010/main" val="157405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EBD5754-F56F-C047-872B-894D42D23F5E}" type="datetimeFigureOut">
              <a:rPr kumimoji="1" lang="ja-JP" altLang="en-US" smtClean="0"/>
              <a:t>2024/10/22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CAE5ED-41E3-B04A-8524-B48237CDA4C1}" type="slidenum">
              <a:rPr kumimoji="1" lang="ja-JP" altLang="en-US" smtClean="0"/>
              <a:t>‹#›</a:t>
            </a:fld>
            <a:endParaRPr kumimoji="1" lang="ja-JP" altLang="en-US"/>
          </a:p>
        </p:txBody>
      </p:sp>
    </p:spTree>
    <p:extLst>
      <p:ext uri="{BB962C8B-B14F-4D97-AF65-F5344CB8AC3E}">
        <p14:creationId xmlns:p14="http://schemas.microsoft.com/office/powerpoint/2010/main" val="158181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BD5754-F56F-C047-872B-894D42D23F5E}" type="datetimeFigureOut">
              <a:rPr kumimoji="1" lang="ja-JP" altLang="en-US" smtClean="0"/>
              <a:t>2024/10/22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CAE5ED-41E3-B04A-8524-B48237CDA4C1}" type="slidenum">
              <a:rPr kumimoji="1" lang="ja-JP" altLang="en-US" smtClean="0"/>
              <a:t>‹#›</a:t>
            </a:fld>
            <a:endParaRPr kumimoji="1" lang="ja-JP" altLang="en-US"/>
          </a:p>
        </p:txBody>
      </p:sp>
    </p:spTree>
    <p:extLst>
      <p:ext uri="{BB962C8B-B14F-4D97-AF65-F5344CB8AC3E}">
        <p14:creationId xmlns:p14="http://schemas.microsoft.com/office/powerpoint/2010/main" val="186277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BD5754-F56F-C047-872B-894D42D23F5E}" type="datetimeFigureOut">
              <a:rPr kumimoji="1" lang="ja-JP" altLang="en-US" smtClean="0"/>
              <a:t>2024/10/22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CAE5ED-41E3-B04A-8524-B48237CDA4C1}" type="slidenum">
              <a:rPr kumimoji="1" lang="ja-JP" altLang="en-US" smtClean="0"/>
              <a:t>‹#›</a:t>
            </a:fld>
            <a:endParaRPr kumimoji="1" lang="ja-JP" altLang="en-US"/>
          </a:p>
        </p:txBody>
      </p:sp>
    </p:spTree>
    <p:extLst>
      <p:ext uri="{BB962C8B-B14F-4D97-AF65-F5344CB8AC3E}">
        <p14:creationId xmlns:p14="http://schemas.microsoft.com/office/powerpoint/2010/main" val="221902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D5754-F56F-C047-872B-894D42D23F5E}" type="datetimeFigureOut">
              <a:rPr kumimoji="1" lang="ja-JP" altLang="en-US" smtClean="0"/>
              <a:t>2024/10/22</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AE5ED-41E3-B04A-8524-B48237CDA4C1}"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EB349DB6-3B3D-9845-9CA0-37CD3712F81F}"/>
              </a:ext>
            </a:extLst>
          </p:cNvPr>
          <p:cNvSpPr/>
          <p:nvPr userDrawn="1"/>
        </p:nvSpPr>
        <p:spPr>
          <a:xfrm>
            <a:off x="0" y="0"/>
            <a:ext cx="12192000" cy="6858000"/>
          </a:xfrm>
          <a:prstGeom prst="rect">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5843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60_560F326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2C7_B3B7E3F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67_50B5C2D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709980" y="2130426"/>
            <a:ext cx="8958020" cy="1470025"/>
          </a:xfrm>
        </p:spPr>
        <p:txBody>
          <a:bodyPr>
            <a:noAutofit/>
          </a:bodyPr>
          <a:lstStyle/>
          <a:p>
            <a:r>
              <a:rPr lang="ja-JP" altLang="en-US" sz="4800" b="1">
                <a:solidFill>
                  <a:srgbClr val="0070C0"/>
                </a:solidFill>
                <a:latin typeface="Meiryo" charset="-128"/>
                <a:ea typeface="Meiryo" charset="-128"/>
                <a:cs typeface="Meiryo" charset="-128"/>
              </a:rPr>
              <a:t>大切な人と話そう</a:t>
            </a:r>
            <a:br>
              <a:rPr lang="en-US" altLang="ja-JP" sz="4800" b="1" dirty="0">
                <a:solidFill>
                  <a:srgbClr val="0070C0"/>
                </a:solidFill>
                <a:latin typeface="Meiryo" charset="-128"/>
                <a:ea typeface="Meiryo" charset="-128"/>
                <a:cs typeface="Meiryo" charset="-128"/>
              </a:rPr>
            </a:br>
            <a:r>
              <a:rPr lang="ja-JP" altLang="en-US" sz="4800" b="1">
                <a:solidFill>
                  <a:srgbClr val="0070C0"/>
                </a:solidFill>
                <a:latin typeface="Meiryo" charset="-128"/>
                <a:ea typeface="Meiryo" charset="-128"/>
                <a:cs typeface="Meiryo" charset="-128"/>
              </a:rPr>
              <a:t>自分らしい医療の選び方</a:t>
            </a:r>
            <a:br>
              <a:rPr lang="en-US" altLang="ja-JP" sz="4800" b="1" dirty="0">
                <a:solidFill>
                  <a:srgbClr val="0070C0"/>
                </a:solidFill>
                <a:latin typeface="Meiryo" charset="-128"/>
                <a:ea typeface="Meiryo" charset="-128"/>
                <a:cs typeface="Meiryo" charset="-128"/>
              </a:rPr>
            </a:br>
            <a:r>
              <a:rPr lang="en-US" altLang="ja-JP" sz="4800" b="1" dirty="0">
                <a:solidFill>
                  <a:srgbClr val="0070C0"/>
                </a:solidFill>
                <a:latin typeface="Meiryo" charset="-128"/>
                <a:ea typeface="Meiryo" charset="-128"/>
                <a:cs typeface="Meiryo" charset="-128"/>
              </a:rPr>
              <a:t>〜</a:t>
            </a:r>
            <a:r>
              <a:rPr lang="ja-JP" altLang="en-US" sz="4800" b="1">
                <a:solidFill>
                  <a:srgbClr val="0070C0"/>
                </a:solidFill>
                <a:latin typeface="Meiryo" charset="-128"/>
                <a:ea typeface="Meiryo" charset="-128"/>
                <a:cs typeface="Meiryo" charset="-128"/>
              </a:rPr>
              <a:t>人生会議ってなに？</a:t>
            </a:r>
            <a:r>
              <a:rPr lang="en-US" altLang="ja-JP" sz="4800" b="1" dirty="0">
                <a:solidFill>
                  <a:srgbClr val="0070C0"/>
                </a:solidFill>
                <a:latin typeface="Meiryo" charset="-128"/>
                <a:ea typeface="Meiryo" charset="-128"/>
                <a:cs typeface="Meiryo" charset="-128"/>
              </a:rPr>
              <a:t>〜</a:t>
            </a:r>
            <a:br>
              <a:rPr lang="ja-JP" altLang="en-US" sz="4800" b="1">
                <a:solidFill>
                  <a:srgbClr val="0070C0"/>
                </a:solidFill>
                <a:latin typeface="Meiryo" charset="-128"/>
                <a:ea typeface="Meiryo" charset="-128"/>
                <a:cs typeface="Meiryo" charset="-128"/>
              </a:rPr>
            </a:br>
            <a:endParaRPr lang="ja-JP" altLang="en-US" sz="4800" b="1" dirty="0">
              <a:solidFill>
                <a:srgbClr val="0070C0"/>
              </a:solidFill>
              <a:latin typeface="Meiryo" charset="-128"/>
              <a:ea typeface="Meiryo" charset="-128"/>
              <a:cs typeface="Meiryo" charset="-128"/>
            </a:endParaRPr>
          </a:p>
        </p:txBody>
      </p:sp>
      <p:sp>
        <p:nvSpPr>
          <p:cNvPr id="5" name="サブタイトル 4"/>
          <p:cNvSpPr>
            <a:spLocks noGrp="1"/>
          </p:cNvSpPr>
          <p:nvPr>
            <p:ph type="subTitle" idx="1"/>
          </p:nvPr>
        </p:nvSpPr>
        <p:spPr>
          <a:xfrm>
            <a:off x="1828800" y="4830841"/>
            <a:ext cx="8534400" cy="1593274"/>
          </a:xfrm>
        </p:spPr>
        <p:txBody>
          <a:bodyPr>
            <a:normAutofit/>
          </a:bodyPr>
          <a:lstStyle/>
          <a:p>
            <a:r>
              <a:rPr kumimoji="1" lang="ja-JP" altLang="en-US" dirty="0"/>
              <a:t>兵庫県立丹波医療センター内科（総合診療）</a:t>
            </a:r>
            <a:endParaRPr kumimoji="1" lang="en-US" altLang="ja-JP" dirty="0"/>
          </a:p>
          <a:p>
            <a:r>
              <a:rPr lang="ja-JP" altLang="en-US" dirty="0"/>
              <a:t>藤原　稜</a:t>
            </a:r>
            <a:endParaRPr kumimoji="1" lang="ja-JP" altLang="en-US" dirty="0"/>
          </a:p>
        </p:txBody>
      </p:sp>
    </p:spTree>
    <p:extLst>
      <p:ext uri="{BB962C8B-B14F-4D97-AF65-F5344CB8AC3E}">
        <p14:creationId xmlns:p14="http://schemas.microsoft.com/office/powerpoint/2010/main" val="83952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B550C9-AA0E-754D-BCDB-361C23199A21}"/>
              </a:ext>
            </a:extLst>
          </p:cNvPr>
          <p:cNvSpPr>
            <a:spLocks noGrp="1"/>
          </p:cNvSpPr>
          <p:nvPr>
            <p:ph type="title"/>
          </p:nvPr>
        </p:nvSpPr>
        <p:spPr/>
        <p:txBody>
          <a:bodyPr/>
          <a:lstStyle/>
          <a:p>
            <a:r>
              <a:rPr kumimoji="1" lang="en-US" altLang="ja-JP" b="1" dirty="0"/>
              <a:t>3.</a:t>
            </a:r>
            <a:r>
              <a:rPr kumimoji="1" lang="ja-JP" altLang="en-US" b="1"/>
              <a:t>　欠かせない機能</a:t>
            </a:r>
          </a:p>
        </p:txBody>
      </p:sp>
      <p:sp>
        <p:nvSpPr>
          <p:cNvPr id="3" name="コンテンツ プレースホルダー 2">
            <a:extLst>
              <a:ext uri="{FF2B5EF4-FFF2-40B4-BE49-F238E27FC236}">
                <a16:creationId xmlns:a16="http://schemas.microsoft.com/office/drawing/2014/main" id="{E77B90F3-8D3C-424F-A79B-62674EE8DB97}"/>
              </a:ext>
            </a:extLst>
          </p:cNvPr>
          <p:cNvSpPr>
            <a:spLocks noGrp="1"/>
          </p:cNvSpPr>
          <p:nvPr>
            <p:ph idx="1"/>
          </p:nvPr>
        </p:nvSpPr>
        <p:spPr>
          <a:xfrm>
            <a:off x="696000" y="1600200"/>
            <a:ext cx="10800000" cy="5040000"/>
          </a:xfrm>
        </p:spPr>
        <p:txBody>
          <a:bodyPr>
            <a:normAutofit/>
          </a:bodyPr>
          <a:lstStyle/>
          <a:p>
            <a:r>
              <a:rPr lang="ja-JP" altLang="en-US"/>
              <a:t>あなたにとってとても大切で、</a:t>
            </a:r>
            <a:br>
              <a:rPr lang="en-US" altLang="ja-JP" dirty="0"/>
            </a:br>
            <a:r>
              <a:rPr lang="ja-JP" altLang="en-US"/>
              <a:t>「これができないまま生きていくのは考えられない」、と思うのはどんなことですか？</a:t>
            </a:r>
            <a:endParaRPr lang="en-US" altLang="ja-JP" dirty="0"/>
          </a:p>
          <a:p>
            <a:pPr lvl="2"/>
            <a:endParaRPr lang="en-US" altLang="ja-JP" sz="3200" dirty="0"/>
          </a:p>
          <a:p>
            <a:pPr lvl="3"/>
            <a:r>
              <a:rPr lang="ja-JP" altLang="en-US" sz="3200"/>
              <a:t>大切な人に自分の気持ちや考えを伝えられない</a:t>
            </a:r>
          </a:p>
          <a:p>
            <a:pPr lvl="3"/>
            <a:r>
              <a:rPr lang="ja-JP" altLang="en-US" sz="3200"/>
              <a:t>身の回りのことが自分でできない</a:t>
            </a:r>
          </a:p>
          <a:p>
            <a:pPr lvl="3"/>
            <a:r>
              <a:rPr lang="ja-JP" altLang="en-US" sz="3200"/>
              <a:t>食べたり飲んだりすることができない</a:t>
            </a:r>
            <a:endParaRPr lang="en-US" altLang="ja-JP" sz="3200" dirty="0"/>
          </a:p>
          <a:p>
            <a:pPr lvl="1"/>
            <a:endParaRPr kumimoji="1" lang="ja-JP" altLang="en-US"/>
          </a:p>
        </p:txBody>
      </p:sp>
    </p:spTree>
    <p:extLst>
      <p:ext uri="{BB962C8B-B14F-4D97-AF65-F5344CB8AC3E}">
        <p14:creationId xmlns:p14="http://schemas.microsoft.com/office/powerpoint/2010/main" val="339688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8530" y="274638"/>
            <a:ext cx="10491270" cy="1143000"/>
          </a:xfrm>
        </p:spPr>
        <p:txBody>
          <a:bodyPr>
            <a:noAutofit/>
          </a:bodyPr>
          <a:lstStyle/>
          <a:p>
            <a:r>
              <a:rPr lang="en-US" altLang="ja-JP" sz="4000" b="1" dirty="0"/>
              <a:t>4.</a:t>
            </a:r>
            <a:r>
              <a:rPr lang="ja-JP" altLang="en-US" sz="4000" b="1"/>
              <a:t> 前の質問で考えた「大切なこと」が</a:t>
            </a:r>
            <a:br>
              <a:rPr lang="en-US" altLang="ja-JP" sz="4000" b="1" dirty="0"/>
            </a:br>
            <a:r>
              <a:rPr lang="ja-JP" altLang="en-US" sz="4000" b="1"/>
              <a:t>できなくなり、元に戻らないとしたら・</a:t>
            </a:r>
            <a:r>
              <a:rPr lang="ja-JP" altLang="en-US" sz="4000" b="1" dirty="0"/>
              <a:t>・</a:t>
            </a:r>
          </a:p>
        </p:txBody>
      </p:sp>
      <p:sp>
        <p:nvSpPr>
          <p:cNvPr id="3" name="コンテンツ プレースホルダー 2"/>
          <p:cNvSpPr>
            <a:spLocks noGrp="1"/>
          </p:cNvSpPr>
          <p:nvPr>
            <p:ph idx="1"/>
          </p:nvPr>
        </p:nvSpPr>
        <p:spPr>
          <a:xfrm>
            <a:off x="203200" y="2267856"/>
            <a:ext cx="4209143" cy="6498771"/>
          </a:xfrm>
        </p:spPr>
        <p:txBody>
          <a:bodyPr>
            <a:normAutofit/>
          </a:bodyPr>
          <a:lstStyle/>
          <a:p>
            <a:endParaRPr lang="en-US" altLang="ja-JP" sz="2800" dirty="0"/>
          </a:p>
          <a:p>
            <a:pPr marL="457200" lvl="1" indent="0">
              <a:buNone/>
            </a:pPr>
            <a:r>
              <a:rPr lang="en-US" altLang="ja-JP" sz="3600" dirty="0"/>
              <a:t>①</a:t>
            </a:r>
            <a:r>
              <a:rPr kumimoji="1" lang="ja-JP" altLang="en-US" sz="3600"/>
              <a:t>必要</a:t>
            </a:r>
            <a:r>
              <a:rPr kumimoji="1" lang="ja-JP" altLang="en-US" sz="3600" dirty="0"/>
              <a:t>な治療やケア</a:t>
            </a:r>
            <a:r>
              <a:rPr kumimoji="1" lang="ja-JP" altLang="en-US" sz="3600"/>
              <a:t>を受けて</a:t>
            </a:r>
            <a:br>
              <a:rPr kumimoji="1" lang="en-US" altLang="ja-JP" sz="3600" dirty="0"/>
            </a:br>
            <a:r>
              <a:rPr kumimoji="1" lang="ja-JP" altLang="en-US" sz="3600"/>
              <a:t>できるだけ長く</a:t>
            </a:r>
            <a:br>
              <a:rPr kumimoji="1" lang="en-US" altLang="ja-JP" sz="3600" dirty="0"/>
            </a:br>
            <a:r>
              <a:rPr kumimoji="1" lang="ja-JP" altLang="en-US" sz="3600"/>
              <a:t>生きたい</a:t>
            </a:r>
            <a:endParaRPr lang="en-US" altLang="ja-JP" sz="3600" dirty="0"/>
          </a:p>
        </p:txBody>
      </p:sp>
      <p:pic>
        <p:nvPicPr>
          <p:cNvPr id="4" name="図 3">
            <a:extLst>
              <a:ext uri="{FF2B5EF4-FFF2-40B4-BE49-F238E27FC236}">
                <a16:creationId xmlns:a16="http://schemas.microsoft.com/office/drawing/2014/main" id="{D12AB686-DBAB-9C46-8C37-0E2C5D9711B6}"/>
              </a:ext>
            </a:extLst>
          </p:cNvPr>
          <p:cNvPicPr>
            <a:picLocks noChangeAspect="1"/>
          </p:cNvPicPr>
          <p:nvPr/>
        </p:nvPicPr>
        <p:blipFill>
          <a:blip r:embed="rId2"/>
          <a:stretch>
            <a:fillRect/>
          </a:stretch>
        </p:blipFill>
        <p:spPr>
          <a:xfrm>
            <a:off x="4197350" y="3106056"/>
            <a:ext cx="3797300" cy="1981200"/>
          </a:xfrm>
          <a:prstGeom prst="rect">
            <a:avLst/>
          </a:prstGeom>
        </p:spPr>
      </p:pic>
      <p:sp>
        <p:nvSpPr>
          <p:cNvPr id="5" name="コンテンツ プレースホルダー 2">
            <a:extLst>
              <a:ext uri="{FF2B5EF4-FFF2-40B4-BE49-F238E27FC236}">
                <a16:creationId xmlns:a16="http://schemas.microsoft.com/office/drawing/2014/main" id="{CA36C783-CC0D-F942-A1AE-66E408FF48F6}"/>
              </a:ext>
            </a:extLst>
          </p:cNvPr>
          <p:cNvSpPr txBox="1">
            <a:spLocks/>
          </p:cNvSpPr>
          <p:nvPr/>
        </p:nvSpPr>
        <p:spPr>
          <a:xfrm>
            <a:off x="7866743" y="2267856"/>
            <a:ext cx="4209143" cy="64987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eiryo" charset="-128"/>
                <a:ea typeface="Meiryo" charset="-128"/>
                <a:cs typeface="Meiryo" charset="-128"/>
              </a:defRPr>
            </a:lvl1pPr>
            <a:lvl2pPr marL="742950" indent="-285750" algn="l" defTabSz="457200" rtl="0" eaLnBrk="1" latinLnBrk="0" hangingPunct="1">
              <a:spcBef>
                <a:spcPct val="20000"/>
              </a:spcBef>
              <a:buFont typeface="Arial"/>
              <a:buChar char="–"/>
              <a:defRPr kumimoji="1" sz="2800" kern="1200">
                <a:solidFill>
                  <a:schemeClr val="tx1"/>
                </a:solidFill>
                <a:latin typeface="Meiryo" charset="-128"/>
                <a:ea typeface="Meiryo" charset="-128"/>
                <a:cs typeface="Meiryo" charset="-128"/>
              </a:defRPr>
            </a:lvl2pPr>
            <a:lvl3pPr marL="1143000" indent="-228600" algn="l" defTabSz="457200" rtl="0" eaLnBrk="1" latinLnBrk="0" hangingPunct="1">
              <a:spcBef>
                <a:spcPct val="20000"/>
              </a:spcBef>
              <a:buFont typeface="Arial"/>
              <a:buChar char="•"/>
              <a:defRPr kumimoji="1" sz="2400" kern="1200">
                <a:solidFill>
                  <a:schemeClr val="tx1"/>
                </a:solidFill>
                <a:latin typeface="Meiryo" charset="-128"/>
                <a:ea typeface="Meiryo" charset="-128"/>
                <a:cs typeface="Meiryo" charset="-128"/>
              </a:defRPr>
            </a:lvl3pPr>
            <a:lvl4pPr marL="1600200" indent="-228600" algn="l" defTabSz="457200" rtl="0" eaLnBrk="1" latinLnBrk="0" hangingPunct="1">
              <a:spcBef>
                <a:spcPct val="20000"/>
              </a:spcBef>
              <a:buFont typeface="Arial"/>
              <a:buChar char="–"/>
              <a:defRPr kumimoji="1" sz="2000" kern="1200">
                <a:solidFill>
                  <a:schemeClr val="tx1"/>
                </a:solidFill>
                <a:latin typeface="Meiryo" charset="-128"/>
                <a:ea typeface="Meiryo" charset="-128"/>
                <a:cs typeface="Meiryo" charset="-128"/>
              </a:defRPr>
            </a:lvl4pPr>
            <a:lvl5pPr marL="2057400" indent="-228600" algn="l" defTabSz="457200" rtl="0" eaLnBrk="1" latinLnBrk="0" hangingPunct="1">
              <a:spcBef>
                <a:spcPct val="20000"/>
              </a:spcBef>
              <a:buFont typeface="Arial"/>
              <a:buChar char="»"/>
              <a:defRPr kumimoji="1" sz="2000" kern="1200">
                <a:solidFill>
                  <a:schemeClr val="tx1"/>
                </a:solidFill>
                <a:latin typeface="Meiryo" charset="-128"/>
                <a:ea typeface="Meiryo" charset="-128"/>
                <a:cs typeface="Meiryo"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endParaRPr lang="en-US" altLang="ja-JP" sz="2800" dirty="0"/>
          </a:p>
          <a:p>
            <a:pPr marL="457200" lvl="1" indent="0">
              <a:buFont typeface="Arial"/>
              <a:buNone/>
            </a:pPr>
            <a:r>
              <a:rPr lang="ja-JP" altLang="en-US" sz="3600"/>
              <a:t>②命が短くなる可能性はあるが、治療やケアは</a:t>
            </a:r>
            <a:br>
              <a:rPr lang="en-US" altLang="ja-JP" sz="3600" dirty="0"/>
            </a:br>
            <a:r>
              <a:rPr lang="ja-JP" altLang="en-US" sz="3600"/>
              <a:t>受けたくない</a:t>
            </a:r>
            <a:endParaRPr lang="en-US" altLang="ja-JP" sz="3600" dirty="0"/>
          </a:p>
        </p:txBody>
      </p:sp>
    </p:spTree>
    <p:extLst>
      <p:ext uri="{BB962C8B-B14F-4D97-AF65-F5344CB8AC3E}">
        <p14:creationId xmlns:p14="http://schemas.microsoft.com/office/powerpoint/2010/main" val="129080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4942" y="274638"/>
            <a:ext cx="8576840" cy="1143000"/>
          </a:xfrm>
        </p:spPr>
        <p:txBody>
          <a:bodyPr>
            <a:noAutofit/>
          </a:bodyPr>
          <a:lstStyle/>
          <a:p>
            <a:r>
              <a:rPr lang="ja-JP" altLang="en-US" sz="3600" b="1" dirty="0"/>
              <a:t>これからの治療・ケアに関する話し合い</a:t>
            </a:r>
            <a:br>
              <a:rPr lang="en-US" altLang="ja-JP" sz="3600" b="1" dirty="0"/>
            </a:br>
            <a:r>
              <a:rPr lang="en-US" altLang="ja-JP" sz="2400" b="1" dirty="0">
                <a:solidFill>
                  <a:schemeClr val="tx1"/>
                </a:solidFill>
              </a:rPr>
              <a:t>5</a:t>
            </a:r>
            <a:r>
              <a:rPr lang="ja-JP" altLang="en-US" sz="2400" b="1" dirty="0">
                <a:solidFill>
                  <a:schemeClr val="tx1"/>
                </a:solidFill>
              </a:rPr>
              <a:t>つのステップ</a:t>
            </a:r>
          </a:p>
        </p:txBody>
      </p:sp>
      <p:sp>
        <p:nvSpPr>
          <p:cNvPr id="3" name="コンテンツ プレースホルダー 2"/>
          <p:cNvSpPr>
            <a:spLocks noGrp="1"/>
          </p:cNvSpPr>
          <p:nvPr>
            <p:ph idx="1"/>
          </p:nvPr>
        </p:nvSpPr>
        <p:spPr>
          <a:xfrm>
            <a:off x="1824942" y="1818000"/>
            <a:ext cx="10800000" cy="5040000"/>
          </a:xfrm>
        </p:spPr>
        <p:txBody>
          <a:bodyPr>
            <a:normAutofit/>
          </a:bodyPr>
          <a:lstStyle/>
          <a:p>
            <a:pPr marL="0" indent="0">
              <a:buNone/>
            </a:pPr>
            <a:r>
              <a:rPr lang="ja-JP" altLang="en-US" sz="3600" b="1" dirty="0">
                <a:solidFill>
                  <a:schemeClr val="bg1">
                    <a:lumMod val="85000"/>
                  </a:schemeClr>
                </a:solidFill>
              </a:rPr>
              <a:t>ステップ１：考えてみましょう</a:t>
            </a:r>
            <a:endParaRPr lang="en-US" altLang="ja-JP" sz="3600" dirty="0">
              <a:solidFill>
                <a:schemeClr val="bg1">
                  <a:lumMod val="85000"/>
                </a:schemeClr>
              </a:solidFill>
            </a:endParaRPr>
          </a:p>
          <a:p>
            <a:pPr marL="0" indent="0">
              <a:buNone/>
            </a:pPr>
            <a:r>
              <a:rPr lang="ja-JP" altLang="en-US" sz="3600" b="1" dirty="0"/>
              <a:t>ステップ２：</a:t>
            </a:r>
            <a:r>
              <a:rPr kumimoji="1" lang="ja-JP" altLang="en-US" sz="3600" b="1" dirty="0"/>
              <a:t>信頼できる人が</a:t>
            </a:r>
            <a:r>
              <a:rPr kumimoji="1" lang="ja-JP" altLang="en-US" sz="3600" b="1"/>
              <a:t>誰かを考えて</a:t>
            </a:r>
            <a:endParaRPr kumimoji="1" lang="en-US" altLang="ja-JP" sz="3600" b="1" dirty="0"/>
          </a:p>
          <a:p>
            <a:pPr marL="0" indent="0">
              <a:buNone/>
            </a:pPr>
            <a:r>
              <a:rPr lang="ja-JP" altLang="en-US" sz="3600" b="1"/>
              <a:t>　　　　　　</a:t>
            </a:r>
            <a:r>
              <a:rPr kumimoji="1" lang="ja-JP" altLang="en-US" sz="3600" b="1"/>
              <a:t>みましょう</a:t>
            </a:r>
            <a:endParaRPr kumimoji="1" lang="en-US" altLang="ja-JP" sz="3600" b="1" dirty="0"/>
          </a:p>
          <a:p>
            <a:pPr marL="0" indent="0">
              <a:buNone/>
            </a:pPr>
            <a:r>
              <a:rPr lang="ja-JP" altLang="en-US" sz="3600" b="1">
                <a:solidFill>
                  <a:schemeClr val="bg1">
                    <a:lumMod val="85000"/>
                  </a:schemeClr>
                </a:solidFill>
              </a:rPr>
              <a:t>ステップ</a:t>
            </a:r>
            <a:r>
              <a:rPr lang="ja-JP" altLang="en-US" sz="3600" b="1" dirty="0">
                <a:solidFill>
                  <a:schemeClr val="bg1">
                    <a:lumMod val="85000"/>
                  </a:schemeClr>
                </a:solidFill>
              </a:rPr>
              <a:t>３：主治医に質問してみましょう</a:t>
            </a:r>
            <a:endParaRPr lang="en-US" altLang="ja-JP" sz="3600" b="1" dirty="0">
              <a:solidFill>
                <a:schemeClr val="bg1">
                  <a:lumMod val="85000"/>
                </a:schemeClr>
              </a:solidFill>
            </a:endParaRPr>
          </a:p>
          <a:p>
            <a:pPr marL="0" indent="0">
              <a:buNone/>
            </a:pPr>
            <a:r>
              <a:rPr lang="ja-JP" altLang="en-US" sz="3600" b="1" dirty="0">
                <a:solidFill>
                  <a:schemeClr val="bg1">
                    <a:lumMod val="85000"/>
                  </a:schemeClr>
                </a:solidFill>
              </a:rPr>
              <a:t>ステップ４：話し合いましょう</a:t>
            </a:r>
            <a:endParaRPr lang="en-US" altLang="ja-JP" sz="3600" b="1" dirty="0">
              <a:solidFill>
                <a:schemeClr val="bg1">
                  <a:lumMod val="85000"/>
                </a:schemeClr>
              </a:solidFill>
            </a:endParaRPr>
          </a:p>
          <a:p>
            <a:pPr marL="0" indent="0">
              <a:buNone/>
            </a:pPr>
            <a:r>
              <a:rPr lang="ja-JP" altLang="en-US" sz="3600" b="1" dirty="0">
                <a:solidFill>
                  <a:schemeClr val="bg1">
                    <a:lumMod val="85000"/>
                  </a:schemeClr>
                </a:solidFill>
              </a:rPr>
              <a:t>ステップ５：伝えましょう</a:t>
            </a:r>
            <a:endParaRPr lang="en-US" altLang="ja-JP" sz="3600" dirty="0">
              <a:solidFill>
                <a:schemeClr val="bg1">
                  <a:lumMod val="85000"/>
                </a:schemeClr>
              </a:solidFill>
            </a:endParaRPr>
          </a:p>
        </p:txBody>
      </p:sp>
      <p:cxnSp>
        <p:nvCxnSpPr>
          <p:cNvPr id="5" name="直線矢印コネクタ 4">
            <a:extLst>
              <a:ext uri="{FF2B5EF4-FFF2-40B4-BE49-F238E27FC236}">
                <a16:creationId xmlns:a16="http://schemas.microsoft.com/office/drawing/2014/main" id="{37E92FA4-0B46-5C44-A51D-2841A219EF5F}"/>
              </a:ext>
            </a:extLst>
          </p:cNvPr>
          <p:cNvCxnSpPr/>
          <p:nvPr/>
        </p:nvCxnSpPr>
        <p:spPr>
          <a:xfrm>
            <a:off x="1149178" y="1818000"/>
            <a:ext cx="0" cy="3952605"/>
          </a:xfrm>
          <a:prstGeom prst="straightConnector1">
            <a:avLst/>
          </a:prstGeom>
          <a:ln w="123825">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1028" name="Picture 4">
            <a:extLst>
              <a:ext uri="{FF2B5EF4-FFF2-40B4-BE49-F238E27FC236}">
                <a16:creationId xmlns:a16="http://schemas.microsoft.com/office/drawing/2014/main" id="{37F9BDCF-D106-2C44-91A3-9F3B53FF5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982" y="4565135"/>
            <a:ext cx="1879600"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701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106456" y="0"/>
            <a:ext cx="5775360" cy="6512011"/>
          </a:xfrm>
        </p:spPr>
        <p:txBody>
          <a:bodyPr>
            <a:normAutofit/>
          </a:bodyPr>
          <a:lstStyle/>
          <a:p>
            <a:r>
              <a:rPr lang="en-US" altLang="ja-JP" sz="4000" b="1" dirty="0">
                <a:solidFill>
                  <a:srgbClr val="0070C0"/>
                </a:solidFill>
                <a:latin typeface="Meiryo" charset="-128"/>
                <a:ea typeface="Meiryo" charset="-128"/>
                <a:cs typeface="Meiryo" charset="-128"/>
              </a:rPr>
              <a:t>2.</a:t>
            </a:r>
            <a:r>
              <a:rPr lang="ja-JP" altLang="en-US" sz="4000" b="1" dirty="0">
                <a:solidFill>
                  <a:srgbClr val="0070C0"/>
                </a:solidFill>
                <a:latin typeface="Meiryo" charset="-128"/>
                <a:ea typeface="Meiryo" charset="-128"/>
                <a:cs typeface="Meiryo" charset="-128"/>
              </a:rPr>
              <a:t>信頼できる人が誰か考えて</a:t>
            </a:r>
            <a:r>
              <a:rPr lang="ja-JP" altLang="en-US" sz="4000" b="1">
                <a:solidFill>
                  <a:srgbClr val="0070C0"/>
                </a:solidFill>
                <a:latin typeface="Meiryo" charset="-128"/>
                <a:ea typeface="Meiryo" charset="-128"/>
                <a:cs typeface="Meiryo" charset="-128"/>
              </a:rPr>
              <a:t>みましょう</a:t>
            </a:r>
            <a:r>
              <a:rPr lang="ja-JP" altLang="en-US" sz="4000">
                <a:solidFill>
                  <a:srgbClr val="0070C0"/>
                </a:solidFill>
                <a:latin typeface="Meiryo" charset="-128"/>
                <a:ea typeface="Meiryo" charset="-128"/>
                <a:cs typeface="Meiryo" charset="-128"/>
              </a:rPr>
              <a:t>：</a:t>
            </a:r>
            <a:br>
              <a:rPr lang="en-US" altLang="ja-JP" sz="40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あなたが信頼していて、</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いざという時に、</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あなたの代理として</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受ける医療やケアなどについて話し合って</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欲しい人（代理決定者）</a:t>
            </a:r>
            <a:endParaRPr lang="ja-JP" altLang="en-US" sz="4000" dirty="0"/>
          </a:p>
        </p:txBody>
      </p:sp>
      <p:pic>
        <p:nvPicPr>
          <p:cNvPr id="2" name="図 1">
            <a:extLst>
              <a:ext uri="{FF2B5EF4-FFF2-40B4-BE49-F238E27FC236}">
                <a16:creationId xmlns:a16="http://schemas.microsoft.com/office/drawing/2014/main" id="{2C364C00-6ED0-704A-928E-F0A50B6E556F}"/>
              </a:ext>
            </a:extLst>
          </p:cNvPr>
          <p:cNvPicPr>
            <a:picLocks noChangeAspect="1"/>
          </p:cNvPicPr>
          <p:nvPr/>
        </p:nvPicPr>
        <p:blipFill>
          <a:blip r:embed="rId2"/>
          <a:stretch>
            <a:fillRect/>
          </a:stretch>
        </p:blipFill>
        <p:spPr>
          <a:xfrm>
            <a:off x="5881816" y="157889"/>
            <a:ext cx="6502400" cy="6502400"/>
          </a:xfrm>
          <a:prstGeom prst="rect">
            <a:avLst/>
          </a:prstGeom>
        </p:spPr>
      </p:pic>
    </p:spTree>
    <p:extLst>
      <p:ext uri="{BB962C8B-B14F-4D97-AF65-F5344CB8AC3E}">
        <p14:creationId xmlns:p14="http://schemas.microsoft.com/office/powerpoint/2010/main" val="176303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b="1"/>
              <a:t>代理決定者を</a:t>
            </a:r>
            <a:r>
              <a:rPr kumimoji="1" lang="ja-JP" altLang="en-US" b="1" dirty="0"/>
              <a:t>決めましょう</a:t>
            </a:r>
          </a:p>
        </p:txBody>
      </p:sp>
      <p:sp>
        <p:nvSpPr>
          <p:cNvPr id="3" name="コンテンツ プレースホルダー 2"/>
          <p:cNvSpPr>
            <a:spLocks noGrp="1"/>
          </p:cNvSpPr>
          <p:nvPr>
            <p:ph idx="1"/>
          </p:nvPr>
        </p:nvSpPr>
        <p:spPr>
          <a:xfrm>
            <a:off x="696000" y="1600200"/>
            <a:ext cx="10800000" cy="5040000"/>
          </a:xfrm>
        </p:spPr>
        <p:txBody>
          <a:bodyPr>
            <a:normAutofit/>
          </a:bodyPr>
          <a:lstStyle/>
          <a:p>
            <a:pPr>
              <a:buFont typeface="Arial" charset="0"/>
              <a:buChar char="•"/>
            </a:pPr>
            <a:r>
              <a:rPr kumimoji="1" lang="ja-JP" altLang="en-US"/>
              <a:t>代理決定者とは</a:t>
            </a:r>
            <a:endParaRPr kumimoji="1" lang="en-US" altLang="ja-JP" dirty="0"/>
          </a:p>
          <a:p>
            <a:pPr lvl="1">
              <a:buFont typeface="Arial" charset="0"/>
              <a:buChar char="•"/>
            </a:pPr>
            <a:r>
              <a:rPr lang="ja-JP" altLang="ja-JP"/>
              <a:t>あなた</a:t>
            </a:r>
            <a:r>
              <a:rPr lang="ja-JP" altLang="ja-JP" dirty="0"/>
              <a:t>が信頼していて、あなた自身の事をよく</a:t>
            </a:r>
            <a:r>
              <a:rPr lang="ja-JP" altLang="ja-JP"/>
              <a:t>理解して</a:t>
            </a:r>
            <a:br>
              <a:rPr lang="en-US" altLang="ja-JP" dirty="0"/>
            </a:br>
            <a:r>
              <a:rPr lang="ja-JP" altLang="ja-JP"/>
              <a:t>くれて</a:t>
            </a:r>
            <a:r>
              <a:rPr lang="ja-JP" altLang="ja-JP" dirty="0"/>
              <a:t>いる人で、</a:t>
            </a:r>
            <a:r>
              <a:rPr lang="ja-JP" altLang="en-US" dirty="0">
                <a:solidFill>
                  <a:prstClr val="black"/>
                </a:solidFill>
              </a:rPr>
              <a:t>病状などによりあなたが考えや</a:t>
            </a:r>
            <a:r>
              <a:rPr lang="ja-JP" altLang="en-US">
                <a:solidFill>
                  <a:prstClr val="black"/>
                </a:solidFill>
              </a:rPr>
              <a:t>気持ちを</a:t>
            </a:r>
            <a:br>
              <a:rPr lang="en-US" altLang="ja-JP" dirty="0">
                <a:solidFill>
                  <a:prstClr val="black"/>
                </a:solidFill>
              </a:rPr>
            </a:br>
            <a:r>
              <a:rPr lang="ja-JP" altLang="en-US">
                <a:solidFill>
                  <a:prstClr val="black"/>
                </a:solidFill>
              </a:rPr>
              <a:t>伝えられなく</a:t>
            </a:r>
            <a:r>
              <a:rPr lang="ja-JP" altLang="en-US" dirty="0">
                <a:solidFill>
                  <a:prstClr val="black"/>
                </a:solidFill>
              </a:rPr>
              <a:t>なった時に、あなたの代わり</a:t>
            </a:r>
            <a:r>
              <a:rPr lang="ja-JP" altLang="en-US">
                <a:solidFill>
                  <a:prstClr val="black"/>
                </a:solidFill>
              </a:rPr>
              <a:t>に受ける</a:t>
            </a:r>
            <a:br>
              <a:rPr lang="en-US" altLang="ja-JP" dirty="0">
                <a:solidFill>
                  <a:prstClr val="black"/>
                </a:solidFill>
              </a:rPr>
            </a:br>
            <a:r>
              <a:rPr lang="ja-JP" altLang="en-US">
                <a:solidFill>
                  <a:prstClr val="black"/>
                </a:solidFill>
              </a:rPr>
              <a:t>医療</a:t>
            </a:r>
            <a:r>
              <a:rPr lang="ja-JP" altLang="en-US" dirty="0">
                <a:solidFill>
                  <a:prstClr val="black"/>
                </a:solidFill>
              </a:rPr>
              <a:t>・ケア</a:t>
            </a:r>
            <a:r>
              <a:rPr lang="ja-JP" altLang="en-US">
                <a:solidFill>
                  <a:prstClr val="black"/>
                </a:solidFill>
              </a:rPr>
              <a:t>について相談</a:t>
            </a:r>
            <a:r>
              <a:rPr lang="ja-JP" altLang="en-US" dirty="0">
                <a:solidFill>
                  <a:prstClr val="black"/>
                </a:solidFill>
              </a:rPr>
              <a:t>し話し合う人</a:t>
            </a:r>
            <a:endParaRPr lang="en-US" altLang="ja-JP" dirty="0">
              <a:solidFill>
                <a:prstClr val="black"/>
              </a:solidFill>
            </a:endParaRPr>
          </a:p>
          <a:p>
            <a:pPr lvl="1"/>
            <a:endParaRPr lang="en-US" altLang="ja-JP" sz="2900" dirty="0">
              <a:solidFill>
                <a:prstClr val="black"/>
              </a:solidFill>
            </a:endParaRPr>
          </a:p>
        </p:txBody>
      </p:sp>
    </p:spTree>
    <p:extLst>
      <p:ext uri="{BB962C8B-B14F-4D97-AF65-F5344CB8AC3E}">
        <p14:creationId xmlns:p14="http://schemas.microsoft.com/office/powerpoint/2010/main" val="1330760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96000" y="1600200"/>
            <a:ext cx="10800000" cy="5040000"/>
          </a:xfrm>
        </p:spPr>
        <p:txBody>
          <a:bodyPr>
            <a:normAutofit/>
          </a:bodyPr>
          <a:lstStyle/>
          <a:p>
            <a:pPr>
              <a:buFont typeface="Wingdings" charset="2"/>
              <a:buChar char="p"/>
            </a:pPr>
            <a:r>
              <a:rPr kumimoji="1" lang="ja-JP" altLang="en-US" dirty="0"/>
              <a:t>配偶者（夫、妻）</a:t>
            </a:r>
            <a:endParaRPr lang="en-US" altLang="ja-JP" dirty="0"/>
          </a:p>
          <a:p>
            <a:pPr>
              <a:buFont typeface="Wingdings" charset="2"/>
              <a:buChar char="p"/>
            </a:pPr>
            <a:r>
              <a:rPr lang="ja-JP" altLang="en-US" dirty="0"/>
              <a:t>子ども</a:t>
            </a:r>
            <a:endParaRPr lang="en-US" altLang="ja-JP" dirty="0"/>
          </a:p>
          <a:p>
            <a:pPr>
              <a:buFont typeface="Wingdings" charset="2"/>
              <a:buChar char="p"/>
            </a:pPr>
            <a:r>
              <a:rPr lang="ja-JP" altLang="en-US" dirty="0"/>
              <a:t>きょうだい</a:t>
            </a:r>
            <a:endParaRPr lang="en-US" altLang="ja-JP" dirty="0"/>
          </a:p>
          <a:p>
            <a:pPr>
              <a:buFont typeface="Wingdings" charset="2"/>
              <a:buChar char="p"/>
            </a:pPr>
            <a:r>
              <a:rPr lang="ja-JP" altLang="en-US" dirty="0"/>
              <a:t>親戚（姪・甥など）</a:t>
            </a:r>
            <a:endParaRPr lang="en-US" altLang="ja-JP" dirty="0"/>
          </a:p>
          <a:p>
            <a:pPr>
              <a:buFont typeface="Wingdings" charset="2"/>
              <a:buChar char="p"/>
            </a:pPr>
            <a:r>
              <a:rPr kumimoji="1" lang="ja-JP" altLang="en-US" dirty="0"/>
              <a:t>友人・知人</a:t>
            </a:r>
            <a:endParaRPr lang="en-US" altLang="ja-JP" dirty="0"/>
          </a:p>
          <a:p>
            <a:pPr>
              <a:buFont typeface="Wingdings" charset="2"/>
              <a:buChar char="p"/>
            </a:pPr>
            <a:r>
              <a:rPr kumimoji="1" lang="ja-JP" altLang="en-US" dirty="0"/>
              <a:t>頼める人がいない</a:t>
            </a:r>
          </a:p>
          <a:p>
            <a:pPr>
              <a:buFont typeface="Wingdings" charset="2"/>
              <a:buChar char="p"/>
            </a:pPr>
            <a:endParaRPr lang="en-US" altLang="ja-JP" dirty="0">
              <a:solidFill>
                <a:srgbClr val="FF0000"/>
              </a:solidFill>
            </a:endParaRPr>
          </a:p>
        </p:txBody>
      </p:sp>
      <p:sp>
        <p:nvSpPr>
          <p:cNvPr id="6" name="タイトル 1">
            <a:extLst>
              <a:ext uri="{FF2B5EF4-FFF2-40B4-BE49-F238E27FC236}">
                <a16:creationId xmlns:a16="http://schemas.microsoft.com/office/drawing/2014/main" id="{B15CF1EA-5D33-4A46-9EFA-D0FA76587360}"/>
              </a:ext>
            </a:extLst>
          </p:cNvPr>
          <p:cNvSpPr txBox="1">
            <a:spLocks/>
          </p:cNvSpPr>
          <p:nvPr/>
        </p:nvSpPr>
        <p:spPr>
          <a:xfrm>
            <a:off x="762000" y="4270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70C0"/>
                </a:solidFill>
                <a:latin typeface="Meiryo" charset="-128"/>
                <a:ea typeface="Meiryo" charset="-128"/>
                <a:cs typeface="Meiryo" charset="-128"/>
              </a:defRPr>
            </a:lvl1pPr>
          </a:lstStyle>
          <a:p>
            <a:r>
              <a:rPr lang="ja-JP" altLang="en-US" b="1"/>
              <a:t>代理決定者を決めましょう</a:t>
            </a:r>
            <a:endParaRPr lang="ja-JP" altLang="en-US" b="1" dirty="0"/>
          </a:p>
        </p:txBody>
      </p:sp>
      <p:pic>
        <p:nvPicPr>
          <p:cNvPr id="7" name="図 6">
            <a:extLst>
              <a:ext uri="{FF2B5EF4-FFF2-40B4-BE49-F238E27FC236}">
                <a16:creationId xmlns:a16="http://schemas.microsoft.com/office/drawing/2014/main" id="{A2796166-441C-FB4C-B9DF-ECF199A3D4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9539" y="3548854"/>
            <a:ext cx="3420577" cy="3091346"/>
          </a:xfrm>
          <a:prstGeom prst="rect">
            <a:avLst/>
          </a:prstGeom>
        </p:spPr>
      </p:pic>
    </p:spTree>
    <p:extLst>
      <p:ext uri="{BB962C8B-B14F-4D97-AF65-F5344CB8AC3E}">
        <p14:creationId xmlns:p14="http://schemas.microsoft.com/office/powerpoint/2010/main" val="2588731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0521" y="1674254"/>
            <a:ext cx="1678897" cy="1681848"/>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5371" y="3760236"/>
            <a:ext cx="1684915" cy="1687876"/>
          </a:xfrm>
          <a:prstGeom prst="rect">
            <a:avLst/>
          </a:prstGeom>
        </p:spPr>
      </p:pic>
      <p:sp>
        <p:nvSpPr>
          <p:cNvPr id="7" name="角丸四角形吹き出し 6"/>
          <p:cNvSpPr/>
          <p:nvPr/>
        </p:nvSpPr>
        <p:spPr>
          <a:xfrm>
            <a:off x="4204881" y="1632350"/>
            <a:ext cx="6005919" cy="1836040"/>
          </a:xfrm>
          <a:prstGeom prst="wedgeRoundRectCallout">
            <a:avLst>
              <a:gd name="adj1" fmla="val -57900"/>
              <a:gd name="adj2" fmla="val 25820"/>
              <a:gd name="adj3" fmla="val 16667"/>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8" name="角丸四角形吹き出し 7"/>
          <p:cNvSpPr/>
          <p:nvPr/>
        </p:nvSpPr>
        <p:spPr>
          <a:xfrm>
            <a:off x="1981201" y="3760236"/>
            <a:ext cx="6005919" cy="1836040"/>
          </a:xfrm>
          <a:prstGeom prst="wedgeRoundRectCallout">
            <a:avLst>
              <a:gd name="adj1" fmla="val 58522"/>
              <a:gd name="adj2" fmla="val 24112"/>
              <a:gd name="adj3" fmla="val 16667"/>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9" name="テキスト ボックス 8"/>
          <p:cNvSpPr txBox="1"/>
          <p:nvPr/>
        </p:nvSpPr>
        <p:spPr>
          <a:xfrm>
            <a:off x="4601805" y="1877908"/>
            <a:ext cx="4639412" cy="1200329"/>
          </a:xfrm>
          <a:prstGeom prst="rect">
            <a:avLst/>
          </a:prstGeom>
          <a:noFill/>
        </p:spPr>
        <p:txBody>
          <a:bodyPr wrap="none" rtlCol="0">
            <a:spAutoFit/>
          </a:bodyPr>
          <a:lstStyle/>
          <a:p>
            <a:r>
              <a:rPr lang="ja-JP" altLang="en-US" sz="2400" dirty="0"/>
              <a:t>長い間一緒にすごしてきて</a:t>
            </a:r>
            <a:br>
              <a:rPr lang="en-US" altLang="ja-JP" sz="2400" dirty="0"/>
            </a:br>
            <a:r>
              <a:rPr lang="ja-JP" altLang="en-US" sz="2400" dirty="0"/>
              <a:t>いい時も悪い時のことも自分のことを</a:t>
            </a:r>
            <a:br>
              <a:rPr lang="en-US" altLang="ja-JP" sz="2400" dirty="0"/>
            </a:br>
            <a:r>
              <a:rPr lang="ja-JP" altLang="en-US" sz="2400" dirty="0"/>
              <a:t>一番よく知っている妻に任せようと思う</a:t>
            </a:r>
          </a:p>
        </p:txBody>
      </p:sp>
      <p:sp>
        <p:nvSpPr>
          <p:cNvPr id="10" name="テキスト ボックス 9"/>
          <p:cNvSpPr txBox="1"/>
          <p:nvPr/>
        </p:nvSpPr>
        <p:spPr>
          <a:xfrm>
            <a:off x="2366605" y="4075557"/>
            <a:ext cx="4873450" cy="1200329"/>
          </a:xfrm>
          <a:prstGeom prst="rect">
            <a:avLst/>
          </a:prstGeom>
          <a:noFill/>
        </p:spPr>
        <p:txBody>
          <a:bodyPr wrap="none" rtlCol="0">
            <a:spAutoFit/>
          </a:bodyPr>
          <a:lstStyle/>
          <a:p>
            <a:r>
              <a:rPr lang="ja-JP" altLang="en-US" sz="2400" dirty="0"/>
              <a:t>息子もいるけれど、まだ子どもも小さくて</a:t>
            </a:r>
            <a:endParaRPr lang="en-US" altLang="ja-JP" sz="2400" dirty="0"/>
          </a:p>
          <a:p>
            <a:r>
              <a:rPr lang="ja-JP" altLang="en-US" sz="2400" dirty="0"/>
              <a:t>私のことまで頼めないので</a:t>
            </a:r>
            <a:br>
              <a:rPr lang="en-US" altLang="ja-JP" sz="2400" dirty="0"/>
            </a:br>
            <a:r>
              <a:rPr lang="ja-JP" altLang="en-US" sz="2400" dirty="0"/>
              <a:t>夫に全てお願いしてあります</a:t>
            </a:r>
          </a:p>
        </p:txBody>
      </p:sp>
      <p:sp>
        <p:nvSpPr>
          <p:cNvPr id="11" name="タイトル 1">
            <a:extLst>
              <a:ext uri="{FF2B5EF4-FFF2-40B4-BE49-F238E27FC236}">
                <a16:creationId xmlns:a16="http://schemas.microsoft.com/office/drawing/2014/main" id="{164B2581-E0AE-B147-BB7C-E2EE9268D6FF}"/>
              </a:ext>
            </a:extLst>
          </p:cNvPr>
          <p:cNvSpPr txBox="1">
            <a:spLocks/>
          </p:cNvSpPr>
          <p:nvPr/>
        </p:nvSpPr>
        <p:spPr>
          <a:xfrm>
            <a:off x="762000" y="4270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70C0"/>
                </a:solidFill>
                <a:latin typeface="Meiryo" charset="-128"/>
                <a:ea typeface="Meiryo" charset="-128"/>
                <a:cs typeface="Meiryo" charset="-128"/>
              </a:defRPr>
            </a:lvl1pPr>
          </a:lstStyle>
          <a:p>
            <a:r>
              <a:rPr lang="ja-JP" altLang="en-US" b="1"/>
              <a:t>代理決定者を決めましょう</a:t>
            </a:r>
            <a:endParaRPr lang="ja-JP" altLang="en-US" b="1" dirty="0"/>
          </a:p>
        </p:txBody>
      </p:sp>
    </p:spTree>
    <p:extLst>
      <p:ext uri="{BB962C8B-B14F-4D97-AF65-F5344CB8AC3E}">
        <p14:creationId xmlns:p14="http://schemas.microsoft.com/office/powerpoint/2010/main" val="3092129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78944" y="3790234"/>
            <a:ext cx="1650442" cy="1650442"/>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1" y="1600200"/>
            <a:ext cx="1684915" cy="1687876"/>
          </a:xfrm>
          <a:prstGeom prst="rect">
            <a:avLst/>
          </a:prstGeom>
        </p:spPr>
      </p:pic>
      <p:sp>
        <p:nvSpPr>
          <p:cNvPr id="6" name="角丸四角形吹き出し 5"/>
          <p:cNvSpPr/>
          <p:nvPr/>
        </p:nvSpPr>
        <p:spPr>
          <a:xfrm>
            <a:off x="1981201" y="3710837"/>
            <a:ext cx="6005919" cy="1836040"/>
          </a:xfrm>
          <a:prstGeom prst="wedgeRoundRectCallout">
            <a:avLst>
              <a:gd name="adj1" fmla="val 58522"/>
              <a:gd name="adj2" fmla="val 24112"/>
              <a:gd name="adj3" fmla="val 16667"/>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7" name="角丸四角形吹き出し 6"/>
          <p:cNvSpPr/>
          <p:nvPr/>
        </p:nvSpPr>
        <p:spPr>
          <a:xfrm>
            <a:off x="4204881" y="1632350"/>
            <a:ext cx="6005919" cy="1836040"/>
          </a:xfrm>
          <a:prstGeom prst="wedgeRoundRectCallout">
            <a:avLst>
              <a:gd name="adj1" fmla="val -57900"/>
              <a:gd name="adj2" fmla="val 25820"/>
              <a:gd name="adj3" fmla="val 16667"/>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8" name="テキスト ボックス 7"/>
          <p:cNvSpPr txBox="1"/>
          <p:nvPr/>
        </p:nvSpPr>
        <p:spPr>
          <a:xfrm>
            <a:off x="4601806" y="1877908"/>
            <a:ext cx="4116833" cy="1200329"/>
          </a:xfrm>
          <a:prstGeom prst="rect">
            <a:avLst/>
          </a:prstGeom>
          <a:noFill/>
        </p:spPr>
        <p:txBody>
          <a:bodyPr wrap="none" rtlCol="0">
            <a:spAutoFit/>
          </a:bodyPr>
          <a:lstStyle/>
          <a:p>
            <a:r>
              <a:rPr lang="ja-JP" altLang="en-US" sz="2400" dirty="0"/>
              <a:t>長女は私と性格が似ていて</a:t>
            </a:r>
            <a:br>
              <a:rPr lang="en-US" altLang="ja-JP" sz="2400" dirty="0"/>
            </a:br>
            <a:r>
              <a:rPr lang="ja-JP" altLang="en-US" sz="2400" dirty="0"/>
              <a:t>いざというときにも私の考えに近い</a:t>
            </a:r>
            <a:br>
              <a:rPr lang="en-US" altLang="ja-JP" sz="2400" dirty="0"/>
            </a:br>
            <a:r>
              <a:rPr lang="ja-JP" altLang="en-US" sz="2400" dirty="0"/>
              <a:t>判断をしてくれると思う</a:t>
            </a:r>
          </a:p>
        </p:txBody>
      </p:sp>
      <p:sp>
        <p:nvSpPr>
          <p:cNvPr id="9" name="テキスト ボックス 8"/>
          <p:cNvSpPr txBox="1"/>
          <p:nvPr/>
        </p:nvSpPr>
        <p:spPr>
          <a:xfrm>
            <a:off x="2343852" y="3871016"/>
            <a:ext cx="4863832" cy="1569660"/>
          </a:xfrm>
          <a:prstGeom prst="rect">
            <a:avLst/>
          </a:prstGeom>
          <a:noFill/>
        </p:spPr>
        <p:txBody>
          <a:bodyPr wrap="none" rtlCol="0">
            <a:spAutoFit/>
          </a:bodyPr>
          <a:lstStyle/>
          <a:p>
            <a:r>
              <a:rPr lang="ja-JP" altLang="en-US" sz="2400" dirty="0"/>
              <a:t>長男はこういうことは決断できない</a:t>
            </a:r>
            <a:br>
              <a:rPr lang="en-US" altLang="ja-JP" sz="2400" dirty="0"/>
            </a:br>
            <a:r>
              <a:rPr lang="ja-JP" altLang="en-US" sz="2400" dirty="0"/>
              <a:t>優しい性格なので頼むのは酷だと思う。</a:t>
            </a:r>
            <a:br>
              <a:rPr lang="en-US" altLang="ja-JP" sz="2400" dirty="0"/>
            </a:br>
            <a:r>
              <a:rPr lang="ja-JP" altLang="en-US" sz="2400" dirty="0"/>
              <a:t>次男はきっぱり決断できる性格だから</a:t>
            </a:r>
            <a:br>
              <a:rPr lang="en-US" altLang="ja-JP" sz="2400" dirty="0"/>
            </a:br>
            <a:r>
              <a:rPr lang="ja-JP" altLang="en-US" sz="2400" dirty="0"/>
              <a:t>次男に頼むことにした</a:t>
            </a:r>
          </a:p>
        </p:txBody>
      </p:sp>
      <p:sp>
        <p:nvSpPr>
          <p:cNvPr id="11" name="タイトル 1">
            <a:extLst>
              <a:ext uri="{FF2B5EF4-FFF2-40B4-BE49-F238E27FC236}">
                <a16:creationId xmlns:a16="http://schemas.microsoft.com/office/drawing/2014/main" id="{DA19105E-98E8-B248-8ED3-09CD908C9705}"/>
              </a:ext>
            </a:extLst>
          </p:cNvPr>
          <p:cNvSpPr>
            <a:spLocks noGrp="1"/>
          </p:cNvSpPr>
          <p:nvPr>
            <p:ph type="title"/>
          </p:nvPr>
        </p:nvSpPr>
        <p:spPr>
          <a:xfrm>
            <a:off x="609600" y="274638"/>
            <a:ext cx="10972800" cy="1143000"/>
          </a:xfrm>
        </p:spPr>
        <p:txBody>
          <a:bodyPr>
            <a:normAutofit/>
          </a:bodyPr>
          <a:lstStyle/>
          <a:p>
            <a:r>
              <a:rPr kumimoji="1" lang="ja-JP" altLang="en-US" b="1"/>
              <a:t>代理決定者を</a:t>
            </a:r>
            <a:r>
              <a:rPr kumimoji="1" lang="ja-JP" altLang="en-US" b="1" dirty="0"/>
              <a:t>決めましょう</a:t>
            </a:r>
          </a:p>
        </p:txBody>
      </p:sp>
    </p:spTree>
    <p:extLst>
      <p:ext uri="{BB962C8B-B14F-4D97-AF65-F5344CB8AC3E}">
        <p14:creationId xmlns:p14="http://schemas.microsoft.com/office/powerpoint/2010/main" val="298024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4942" y="274638"/>
            <a:ext cx="8576840" cy="1143000"/>
          </a:xfrm>
        </p:spPr>
        <p:txBody>
          <a:bodyPr>
            <a:noAutofit/>
          </a:bodyPr>
          <a:lstStyle/>
          <a:p>
            <a:r>
              <a:rPr lang="ja-JP" altLang="en-US" sz="3600" b="1" dirty="0"/>
              <a:t>これからの治療・ケアに関する話し合い</a:t>
            </a:r>
            <a:br>
              <a:rPr lang="en-US" altLang="ja-JP" sz="3600" b="1" dirty="0"/>
            </a:br>
            <a:r>
              <a:rPr lang="en-US" altLang="ja-JP" sz="2400" b="1" dirty="0">
                <a:solidFill>
                  <a:schemeClr val="tx1"/>
                </a:solidFill>
              </a:rPr>
              <a:t>5</a:t>
            </a:r>
            <a:r>
              <a:rPr lang="ja-JP" altLang="en-US" sz="2400" b="1" dirty="0">
                <a:solidFill>
                  <a:schemeClr val="tx1"/>
                </a:solidFill>
              </a:rPr>
              <a:t>つのステップ</a:t>
            </a:r>
          </a:p>
        </p:txBody>
      </p:sp>
      <p:sp>
        <p:nvSpPr>
          <p:cNvPr id="3" name="コンテンツ プレースホルダー 2"/>
          <p:cNvSpPr>
            <a:spLocks noGrp="1"/>
          </p:cNvSpPr>
          <p:nvPr>
            <p:ph idx="1"/>
          </p:nvPr>
        </p:nvSpPr>
        <p:spPr>
          <a:xfrm>
            <a:off x="1824942" y="1818000"/>
            <a:ext cx="10800000" cy="5040000"/>
          </a:xfrm>
        </p:spPr>
        <p:txBody>
          <a:bodyPr>
            <a:normAutofit/>
          </a:bodyPr>
          <a:lstStyle/>
          <a:p>
            <a:pPr marL="0" indent="0">
              <a:buNone/>
            </a:pPr>
            <a:r>
              <a:rPr lang="ja-JP" altLang="en-US" sz="3600" b="1" dirty="0">
                <a:solidFill>
                  <a:schemeClr val="bg1">
                    <a:lumMod val="85000"/>
                  </a:schemeClr>
                </a:solidFill>
              </a:rPr>
              <a:t>ステップ１：考えてみましょう</a:t>
            </a:r>
            <a:endParaRPr lang="en-US" altLang="ja-JP" sz="3600" dirty="0">
              <a:solidFill>
                <a:schemeClr val="bg1">
                  <a:lumMod val="85000"/>
                </a:schemeClr>
              </a:solidFill>
            </a:endParaRPr>
          </a:p>
          <a:p>
            <a:pPr marL="0" indent="0">
              <a:buNone/>
            </a:pPr>
            <a:r>
              <a:rPr lang="ja-JP" altLang="en-US" sz="3600" b="1" dirty="0">
                <a:solidFill>
                  <a:schemeClr val="bg1">
                    <a:lumMod val="85000"/>
                  </a:schemeClr>
                </a:solidFill>
              </a:rPr>
              <a:t>ステップ２：</a:t>
            </a:r>
            <a:r>
              <a:rPr kumimoji="1" lang="ja-JP" altLang="en-US" sz="3600" b="1" dirty="0">
                <a:solidFill>
                  <a:schemeClr val="bg1">
                    <a:lumMod val="85000"/>
                  </a:schemeClr>
                </a:solidFill>
              </a:rPr>
              <a:t>信頼できる人が</a:t>
            </a:r>
            <a:r>
              <a:rPr kumimoji="1" lang="ja-JP" altLang="en-US" sz="3600" b="1">
                <a:solidFill>
                  <a:schemeClr val="bg1">
                    <a:lumMod val="85000"/>
                  </a:schemeClr>
                </a:solidFill>
              </a:rPr>
              <a:t>誰かを考えて</a:t>
            </a:r>
            <a:endParaRPr kumimoji="1" lang="en-US" altLang="ja-JP" sz="3600" b="1" dirty="0">
              <a:solidFill>
                <a:schemeClr val="bg1">
                  <a:lumMod val="85000"/>
                </a:schemeClr>
              </a:solidFill>
            </a:endParaRPr>
          </a:p>
          <a:p>
            <a:pPr marL="0" indent="0">
              <a:buNone/>
            </a:pPr>
            <a:r>
              <a:rPr lang="ja-JP" altLang="en-US" sz="3600" b="1">
                <a:solidFill>
                  <a:schemeClr val="bg1">
                    <a:lumMod val="85000"/>
                  </a:schemeClr>
                </a:solidFill>
              </a:rPr>
              <a:t>　　　　　　</a:t>
            </a:r>
            <a:r>
              <a:rPr kumimoji="1" lang="ja-JP" altLang="en-US" sz="3600" b="1">
                <a:solidFill>
                  <a:schemeClr val="bg1">
                    <a:lumMod val="85000"/>
                  </a:schemeClr>
                </a:solidFill>
              </a:rPr>
              <a:t>みましょう</a:t>
            </a:r>
            <a:endParaRPr kumimoji="1" lang="en-US" altLang="ja-JP" sz="3600" b="1" dirty="0">
              <a:solidFill>
                <a:schemeClr val="bg1">
                  <a:lumMod val="85000"/>
                </a:schemeClr>
              </a:solidFill>
            </a:endParaRPr>
          </a:p>
          <a:p>
            <a:pPr marL="0" indent="0">
              <a:buNone/>
            </a:pPr>
            <a:r>
              <a:rPr lang="ja-JP" altLang="en-US" sz="3600" b="1"/>
              <a:t>ステップ</a:t>
            </a:r>
            <a:r>
              <a:rPr lang="ja-JP" altLang="en-US" sz="3600" b="1" dirty="0"/>
              <a:t>３：主治医に質問してみましょう</a:t>
            </a:r>
            <a:endParaRPr lang="en-US" altLang="ja-JP" sz="3600" b="1" dirty="0"/>
          </a:p>
          <a:p>
            <a:pPr marL="0" indent="0">
              <a:buNone/>
            </a:pPr>
            <a:r>
              <a:rPr lang="ja-JP" altLang="en-US" sz="3600" b="1" dirty="0">
                <a:solidFill>
                  <a:schemeClr val="bg1">
                    <a:lumMod val="85000"/>
                  </a:schemeClr>
                </a:solidFill>
              </a:rPr>
              <a:t>ステップ４：話し合いましょう</a:t>
            </a:r>
            <a:endParaRPr lang="en-US" altLang="ja-JP" sz="3600" b="1" dirty="0">
              <a:solidFill>
                <a:schemeClr val="bg1">
                  <a:lumMod val="85000"/>
                </a:schemeClr>
              </a:solidFill>
            </a:endParaRPr>
          </a:p>
          <a:p>
            <a:pPr marL="0" indent="0">
              <a:buNone/>
            </a:pPr>
            <a:r>
              <a:rPr lang="ja-JP" altLang="en-US" sz="3600" b="1" dirty="0">
                <a:solidFill>
                  <a:schemeClr val="bg1">
                    <a:lumMod val="85000"/>
                  </a:schemeClr>
                </a:solidFill>
              </a:rPr>
              <a:t>ステップ５：伝えましょう</a:t>
            </a:r>
            <a:endParaRPr lang="en-US" altLang="ja-JP" sz="3600" dirty="0">
              <a:solidFill>
                <a:schemeClr val="bg1">
                  <a:lumMod val="85000"/>
                </a:schemeClr>
              </a:solidFill>
            </a:endParaRPr>
          </a:p>
        </p:txBody>
      </p:sp>
      <p:cxnSp>
        <p:nvCxnSpPr>
          <p:cNvPr id="5" name="直線矢印コネクタ 4">
            <a:extLst>
              <a:ext uri="{FF2B5EF4-FFF2-40B4-BE49-F238E27FC236}">
                <a16:creationId xmlns:a16="http://schemas.microsoft.com/office/drawing/2014/main" id="{37E92FA4-0B46-5C44-A51D-2841A219EF5F}"/>
              </a:ext>
            </a:extLst>
          </p:cNvPr>
          <p:cNvCxnSpPr/>
          <p:nvPr/>
        </p:nvCxnSpPr>
        <p:spPr>
          <a:xfrm>
            <a:off x="1149178" y="1818000"/>
            <a:ext cx="0" cy="3952605"/>
          </a:xfrm>
          <a:prstGeom prst="straightConnector1">
            <a:avLst/>
          </a:prstGeom>
          <a:ln w="123825">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2050" name="Picture 2">
            <a:extLst>
              <a:ext uri="{FF2B5EF4-FFF2-40B4-BE49-F238E27FC236}">
                <a16:creationId xmlns:a16="http://schemas.microsoft.com/office/drawing/2014/main" id="{83A0194C-FBB4-5145-989B-E664D8706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982" y="4528064"/>
            <a:ext cx="1879600"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462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45912" y="3870540"/>
            <a:ext cx="5559471" cy="2416401"/>
          </a:xfrm>
        </p:spPr>
        <p:txBody>
          <a:bodyPr>
            <a:noAutofit/>
          </a:bodyPr>
          <a:lstStyle/>
          <a:p>
            <a:endParaRPr lang="en-US" altLang="ja-JP" sz="4000" b="1" dirty="0">
              <a:solidFill>
                <a:srgbClr val="0070C0"/>
              </a:solidFill>
              <a:latin typeface="Meiryo" charset="-128"/>
              <a:ea typeface="Meiryo" charset="-128"/>
              <a:cs typeface="Meiryo" charset="-128"/>
            </a:endParaRPr>
          </a:p>
          <a:p>
            <a:endParaRPr lang="en-US" altLang="ja-JP" sz="4000" b="1" dirty="0">
              <a:solidFill>
                <a:srgbClr val="0070C0"/>
              </a:solidFill>
              <a:latin typeface="Meiryo" charset="-128"/>
              <a:ea typeface="Meiryo" charset="-128"/>
              <a:cs typeface="Meiryo" charset="-128"/>
            </a:endParaRPr>
          </a:p>
          <a:p>
            <a:r>
              <a:rPr lang="ja-JP" altLang="en-US" sz="4000" b="1" dirty="0">
                <a:solidFill>
                  <a:srgbClr val="0070C0"/>
                </a:solidFill>
                <a:latin typeface="Meiryo" charset="-128"/>
                <a:ea typeface="Meiryo" charset="-128"/>
                <a:cs typeface="Meiryo" charset="-128"/>
              </a:rPr>
              <a:t>３</a:t>
            </a:r>
            <a:r>
              <a:rPr lang="en-US" altLang="ja-JP" sz="4000" b="1" dirty="0">
                <a:solidFill>
                  <a:srgbClr val="0070C0"/>
                </a:solidFill>
                <a:latin typeface="Meiryo" charset="-128"/>
                <a:ea typeface="Meiryo" charset="-128"/>
                <a:cs typeface="Meiryo" charset="-128"/>
              </a:rPr>
              <a:t>.</a:t>
            </a:r>
            <a:r>
              <a:rPr lang="ja-JP" altLang="en-US" sz="4000" b="1" dirty="0">
                <a:solidFill>
                  <a:srgbClr val="0070C0"/>
                </a:solidFill>
                <a:latin typeface="Meiryo" charset="-128"/>
                <a:ea typeface="Meiryo" charset="-128"/>
                <a:cs typeface="Meiryo" charset="-128"/>
              </a:rPr>
              <a:t> 主治医に質問してみましょう</a:t>
            </a:r>
            <a:endParaRPr lang="en-US" altLang="ja-JP" sz="4000" b="1" dirty="0">
              <a:solidFill>
                <a:srgbClr val="0070C0"/>
              </a:solidFill>
              <a:latin typeface="Meiryo" charset="-128"/>
              <a:ea typeface="Meiryo" charset="-128"/>
              <a:cs typeface="Meiryo" charset="-128"/>
            </a:endParaRPr>
          </a:p>
          <a:p>
            <a:r>
              <a:rPr lang="ja-JP" altLang="en-US" sz="3600">
                <a:solidFill>
                  <a:srgbClr val="0070C0"/>
                </a:solidFill>
                <a:latin typeface="Meiryo" charset="-128"/>
                <a:ea typeface="Meiryo" charset="-128"/>
                <a:cs typeface="Meiryo" charset="-128"/>
              </a:rPr>
              <a:t>①</a:t>
            </a:r>
            <a:r>
              <a:rPr lang="ja-JP" altLang="en-US" sz="3600" dirty="0">
                <a:solidFill>
                  <a:srgbClr val="0070C0"/>
                </a:solidFill>
                <a:latin typeface="Meiryo" charset="-128"/>
                <a:ea typeface="Meiryo" charset="-128"/>
                <a:cs typeface="Meiryo" charset="-128"/>
              </a:rPr>
              <a:t>病名や病状</a:t>
            </a:r>
            <a:r>
              <a:rPr lang="ja-JP" altLang="en-US" sz="3600">
                <a:solidFill>
                  <a:srgbClr val="0070C0"/>
                </a:solidFill>
                <a:latin typeface="Meiryo" charset="-128"/>
                <a:ea typeface="Meiryo" charset="-128"/>
                <a:cs typeface="Meiryo" charset="-128"/>
              </a:rPr>
              <a:t>、予想</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される</a:t>
            </a:r>
            <a:r>
              <a:rPr lang="ja-JP" altLang="en-US" sz="3600" dirty="0">
                <a:solidFill>
                  <a:srgbClr val="0070C0"/>
                </a:solidFill>
                <a:latin typeface="Meiryo" charset="-128"/>
                <a:ea typeface="Meiryo" charset="-128"/>
                <a:cs typeface="Meiryo" charset="-128"/>
              </a:rPr>
              <a:t>今後</a:t>
            </a:r>
            <a:r>
              <a:rPr lang="ja-JP" altLang="en-US" sz="3600">
                <a:solidFill>
                  <a:srgbClr val="0070C0"/>
                </a:solidFill>
                <a:latin typeface="Meiryo" charset="-128"/>
                <a:ea typeface="Meiryo" charset="-128"/>
                <a:cs typeface="Meiryo" charset="-128"/>
              </a:rPr>
              <a:t>の経過</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②</a:t>
            </a:r>
            <a:r>
              <a:rPr lang="ja-JP" altLang="en-US" sz="3600" dirty="0">
                <a:solidFill>
                  <a:srgbClr val="0070C0"/>
                </a:solidFill>
                <a:latin typeface="Meiryo" charset="-128"/>
                <a:ea typeface="Meiryo" charset="-128"/>
                <a:cs typeface="Meiryo" charset="-128"/>
              </a:rPr>
              <a:t>必要な治療やケア</a:t>
            </a:r>
            <a:r>
              <a:rPr lang="ja-JP" altLang="en-US" sz="3600">
                <a:solidFill>
                  <a:srgbClr val="0070C0"/>
                </a:solidFill>
                <a:latin typeface="Meiryo" charset="-128"/>
                <a:ea typeface="Meiryo" charset="-128"/>
                <a:cs typeface="Meiryo" charset="-128"/>
              </a:rPr>
              <a:t>について代理決定者</a:t>
            </a:r>
            <a:r>
              <a:rPr lang="en-US" altLang="ja-JP" sz="3600" dirty="0">
                <a:solidFill>
                  <a:srgbClr val="0070C0"/>
                </a:solidFill>
                <a:latin typeface="Meiryo" charset="-128"/>
                <a:ea typeface="Meiryo" charset="-128"/>
                <a:cs typeface="Meiryo" charset="-128"/>
              </a:rPr>
              <a:t>	</a:t>
            </a:r>
            <a:r>
              <a:rPr lang="ja-JP" altLang="en-US" sz="3600">
                <a:solidFill>
                  <a:srgbClr val="0070C0"/>
                </a:solidFill>
                <a:latin typeface="Meiryo" charset="-128"/>
                <a:ea typeface="Meiryo" charset="-128"/>
                <a:cs typeface="Meiryo" charset="-128"/>
              </a:rPr>
              <a:t>と</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一緒</a:t>
            </a:r>
            <a:r>
              <a:rPr lang="ja-JP" altLang="en-US" sz="3600" dirty="0">
                <a:solidFill>
                  <a:srgbClr val="0070C0"/>
                </a:solidFill>
                <a:latin typeface="Meiryo" charset="-128"/>
                <a:ea typeface="Meiryo" charset="-128"/>
                <a:cs typeface="Meiryo" charset="-128"/>
              </a:rPr>
              <a:t>に主治医</a:t>
            </a:r>
            <a:r>
              <a:rPr lang="ja-JP" altLang="en-US" sz="3600">
                <a:solidFill>
                  <a:srgbClr val="0070C0"/>
                </a:solidFill>
                <a:latin typeface="Meiryo" charset="-128"/>
                <a:ea typeface="Meiryo" charset="-128"/>
                <a:cs typeface="Meiryo" charset="-128"/>
              </a:rPr>
              <a:t>に尋ねて</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みましょう</a:t>
            </a:r>
            <a:endParaRPr lang="en-US" altLang="ja-JP" sz="3600" dirty="0">
              <a:solidFill>
                <a:srgbClr val="0070C0"/>
              </a:solidFill>
              <a:latin typeface="Meiryo" charset="-128"/>
              <a:ea typeface="Meiryo" charset="-128"/>
              <a:cs typeface="Meiryo" charset="-128"/>
            </a:endParaRPr>
          </a:p>
        </p:txBody>
      </p:sp>
      <p:pic>
        <p:nvPicPr>
          <p:cNvPr id="5" name="図 4">
            <a:extLst>
              <a:ext uri="{FF2B5EF4-FFF2-40B4-BE49-F238E27FC236}">
                <a16:creationId xmlns:a16="http://schemas.microsoft.com/office/drawing/2014/main" id="{C68C66FA-5930-DF45-A52D-58EC8E07FA9B}"/>
              </a:ext>
            </a:extLst>
          </p:cNvPr>
          <p:cNvPicPr>
            <a:picLocks noChangeAspect="1"/>
          </p:cNvPicPr>
          <p:nvPr/>
        </p:nvPicPr>
        <p:blipFill>
          <a:blip r:embed="rId2"/>
          <a:stretch>
            <a:fillRect/>
          </a:stretch>
        </p:blipFill>
        <p:spPr>
          <a:xfrm>
            <a:off x="5689600" y="177800"/>
            <a:ext cx="6502400" cy="6502400"/>
          </a:xfrm>
          <a:prstGeom prst="rect">
            <a:avLst/>
          </a:prstGeom>
        </p:spPr>
      </p:pic>
    </p:spTree>
    <p:extLst>
      <p:ext uri="{BB962C8B-B14F-4D97-AF65-F5344CB8AC3E}">
        <p14:creationId xmlns:p14="http://schemas.microsoft.com/office/powerpoint/2010/main" val="13073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A5A5CC-A569-6345-ACC3-72B0BC59197C}"/>
              </a:ext>
            </a:extLst>
          </p:cNvPr>
          <p:cNvSpPr>
            <a:spLocks noGrp="1"/>
          </p:cNvSpPr>
          <p:nvPr>
            <p:ph type="title"/>
          </p:nvPr>
        </p:nvSpPr>
        <p:spPr>
          <a:solidFill>
            <a:schemeClr val="bg1"/>
          </a:solidFill>
        </p:spPr>
        <p:txBody>
          <a:bodyPr>
            <a:normAutofit/>
          </a:bodyPr>
          <a:lstStyle/>
          <a:p>
            <a:r>
              <a:rPr lang="ja-JP" altLang="en-US" b="1"/>
              <a:t>「もしものとき」について話し合おう</a:t>
            </a:r>
            <a:endParaRPr kumimoji="1" lang="ja-JP" altLang="en-US"/>
          </a:p>
        </p:txBody>
      </p:sp>
      <p:sp>
        <p:nvSpPr>
          <p:cNvPr id="3" name="コンテンツ プレースホルダー 2">
            <a:extLst>
              <a:ext uri="{FF2B5EF4-FFF2-40B4-BE49-F238E27FC236}">
                <a16:creationId xmlns:a16="http://schemas.microsoft.com/office/drawing/2014/main" id="{DB4DA637-BEA8-7E4A-B32F-2781A0F589E6}"/>
              </a:ext>
            </a:extLst>
          </p:cNvPr>
          <p:cNvSpPr>
            <a:spLocks noGrp="1"/>
          </p:cNvSpPr>
          <p:nvPr>
            <p:ph idx="1"/>
          </p:nvPr>
        </p:nvSpPr>
        <p:spPr>
          <a:xfrm>
            <a:off x="609600" y="1250295"/>
            <a:ext cx="10972800" cy="1748480"/>
          </a:xfrm>
          <a:solidFill>
            <a:schemeClr val="bg1"/>
          </a:solidFill>
        </p:spPr>
        <p:txBody>
          <a:bodyPr>
            <a:normAutofit/>
          </a:bodyPr>
          <a:lstStyle/>
          <a:p>
            <a:pPr marL="0" indent="0" algn="ctr">
              <a:buNone/>
            </a:pPr>
            <a:r>
              <a:rPr lang="ja-JP" altLang="en-US"/>
              <a:t>「もしものこと」を考えたことがありますか？</a:t>
            </a:r>
            <a:br>
              <a:rPr lang="ja-JP" altLang="en-US"/>
            </a:br>
            <a:r>
              <a:rPr lang="ja-JP" altLang="en-US"/>
              <a:t>心の余裕のある時に、じっくりと考える時間を持ち、</a:t>
            </a:r>
            <a:br>
              <a:rPr lang="ja-JP" altLang="en-US"/>
            </a:br>
            <a:r>
              <a:rPr lang="ja-JP" altLang="en-US"/>
              <a:t>そして、あなたの考えを大切な人に伝えてみませんか？</a:t>
            </a:r>
            <a:endParaRPr kumimoji="1" lang="ja-JP" altLang="en-US"/>
          </a:p>
        </p:txBody>
      </p:sp>
      <p:pic>
        <p:nvPicPr>
          <p:cNvPr id="6" name="図 5">
            <a:extLst>
              <a:ext uri="{FF2B5EF4-FFF2-40B4-BE49-F238E27FC236}">
                <a16:creationId xmlns:a16="http://schemas.microsoft.com/office/drawing/2014/main" id="{9611800D-E5FA-1A4E-8453-781BA82D70E3}"/>
              </a:ext>
            </a:extLst>
          </p:cNvPr>
          <p:cNvPicPr>
            <a:picLocks noChangeAspect="1"/>
          </p:cNvPicPr>
          <p:nvPr/>
        </p:nvPicPr>
        <p:blipFill>
          <a:blip r:embed="rId2"/>
          <a:stretch>
            <a:fillRect/>
          </a:stretch>
        </p:blipFill>
        <p:spPr>
          <a:xfrm>
            <a:off x="2607275" y="2949347"/>
            <a:ext cx="6371968" cy="4328783"/>
          </a:xfrm>
          <a:prstGeom prst="rect">
            <a:avLst/>
          </a:prstGeom>
        </p:spPr>
      </p:pic>
    </p:spTree>
    <p:extLst>
      <p:ext uri="{BB962C8B-B14F-4D97-AF65-F5344CB8AC3E}">
        <p14:creationId xmlns:p14="http://schemas.microsoft.com/office/powerpoint/2010/main" val="3717776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1792" y="274638"/>
            <a:ext cx="8530542" cy="1143000"/>
          </a:xfrm>
        </p:spPr>
        <p:txBody>
          <a:bodyPr>
            <a:normAutofit fontScale="90000"/>
          </a:bodyPr>
          <a:lstStyle/>
          <a:p>
            <a:r>
              <a:rPr kumimoji="1" lang="ja-JP" altLang="en-US" b="1" dirty="0"/>
              <a:t>病名・病状を知っていますか</a:t>
            </a:r>
            <a:br>
              <a:rPr kumimoji="1" lang="en-US" altLang="ja-JP" dirty="0"/>
            </a:br>
            <a:r>
              <a:rPr lang="ja-JP" altLang="en-US" sz="3600" dirty="0"/>
              <a:t>これからの治療・ケアについて考えるために</a:t>
            </a:r>
            <a:endParaRPr kumimoji="1" lang="ja-JP" altLang="en-US" dirty="0"/>
          </a:p>
        </p:txBody>
      </p:sp>
      <p:sp>
        <p:nvSpPr>
          <p:cNvPr id="3" name="コンテンツ プレースホルダー 2"/>
          <p:cNvSpPr>
            <a:spLocks noGrp="1"/>
          </p:cNvSpPr>
          <p:nvPr>
            <p:ph idx="1"/>
          </p:nvPr>
        </p:nvSpPr>
        <p:spPr>
          <a:xfrm>
            <a:off x="1404348" y="1802710"/>
            <a:ext cx="9325429" cy="4926475"/>
          </a:xfrm>
        </p:spPr>
        <p:txBody>
          <a:bodyPr>
            <a:normAutofit/>
          </a:bodyPr>
          <a:lstStyle/>
          <a:p>
            <a:pPr marL="0" indent="0">
              <a:buNone/>
            </a:pPr>
            <a:r>
              <a:rPr lang="ja-JP" altLang="ja-JP" b="1" dirty="0"/>
              <a:t>あなたはご自身の病名・病状を知っていますか</a:t>
            </a:r>
            <a:br>
              <a:rPr lang="en-US" altLang="ja-JP" dirty="0"/>
            </a:br>
            <a:endParaRPr lang="ja-JP" altLang="ja-JP" dirty="0"/>
          </a:p>
        </p:txBody>
      </p:sp>
    </p:spTree>
    <p:extLst>
      <p:ext uri="{BB962C8B-B14F-4D97-AF65-F5344CB8AC3E}">
        <p14:creationId xmlns:p14="http://schemas.microsoft.com/office/powerpoint/2010/main" val="611896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666524"/>
            <a:ext cx="8409008" cy="1143000"/>
          </a:xfrm>
        </p:spPr>
        <p:txBody>
          <a:bodyPr>
            <a:normAutofit fontScale="90000"/>
          </a:bodyPr>
          <a:lstStyle/>
          <a:p>
            <a:r>
              <a:rPr lang="ja-JP" altLang="ja-JP" b="1" dirty="0"/>
              <a:t>病気の予想される経過や、余命</a:t>
            </a:r>
            <a:br>
              <a:rPr lang="en-US" altLang="ja-JP" sz="3100" b="1" dirty="0"/>
            </a:br>
            <a:r>
              <a:rPr lang="ja-JP" altLang="ja-JP" sz="3100" b="1" dirty="0"/>
              <a:t>（あとどれくらい生きられると予測されるか）</a:t>
            </a:r>
            <a:br>
              <a:rPr lang="en-US" altLang="ja-JP" sz="3100" b="1" dirty="0"/>
            </a:br>
            <a:r>
              <a:rPr lang="ja-JP" altLang="ja-JP" b="1" dirty="0"/>
              <a:t>を知りたいですか？</a:t>
            </a:r>
            <a:endParaRPr kumimoji="1" lang="ja-JP" altLang="en-US" b="1" dirty="0"/>
          </a:p>
        </p:txBody>
      </p:sp>
      <p:sp>
        <p:nvSpPr>
          <p:cNvPr id="3" name="コンテンツ プレースホルダー 2"/>
          <p:cNvSpPr>
            <a:spLocks noGrp="1"/>
          </p:cNvSpPr>
          <p:nvPr>
            <p:ph idx="1"/>
          </p:nvPr>
        </p:nvSpPr>
        <p:spPr>
          <a:xfrm>
            <a:off x="1981200" y="1600201"/>
            <a:ext cx="8686800" cy="4525963"/>
          </a:xfrm>
        </p:spPr>
        <p:txBody>
          <a:bodyPr>
            <a:normAutofit/>
          </a:bodyPr>
          <a:lstStyle/>
          <a:p>
            <a:endParaRPr kumimoji="1" lang="en-US" altLang="ja-JP" dirty="0"/>
          </a:p>
          <a:p>
            <a:pPr marL="0" indent="0">
              <a:buNone/>
            </a:pPr>
            <a:r>
              <a:rPr lang="ja-JP" altLang="ja-JP" dirty="0"/>
              <a:t>□</a:t>
            </a:r>
            <a:r>
              <a:rPr lang="ja-JP" altLang="en-US" dirty="0"/>
              <a:t>　</a:t>
            </a:r>
            <a:r>
              <a:rPr lang="ja-JP" altLang="ja-JP" dirty="0"/>
              <a:t>知りたい</a:t>
            </a:r>
          </a:p>
          <a:p>
            <a:pPr marL="0" indent="0">
              <a:buNone/>
            </a:pPr>
            <a:r>
              <a:rPr lang="ja-JP" altLang="ja-JP" dirty="0"/>
              <a:t>□</a:t>
            </a:r>
            <a:r>
              <a:rPr lang="ja-JP" altLang="en-US" dirty="0"/>
              <a:t>　</a:t>
            </a:r>
            <a:r>
              <a:rPr lang="ja-JP" altLang="ja-JP" dirty="0"/>
              <a:t>知りたくない</a:t>
            </a:r>
          </a:p>
          <a:p>
            <a:pPr marL="0" indent="0">
              <a:buNone/>
            </a:pPr>
            <a:r>
              <a:rPr lang="ja-JP" altLang="ja-JP" dirty="0"/>
              <a:t>□</a:t>
            </a:r>
            <a:r>
              <a:rPr lang="ja-JP" altLang="en-US"/>
              <a:t>　</a:t>
            </a:r>
            <a:r>
              <a:rPr lang="ja-JP" altLang="ja-JP"/>
              <a:t>わからない</a:t>
            </a:r>
            <a:endParaRPr lang="ja-JP" altLang="ja-JP" dirty="0"/>
          </a:p>
        </p:txBody>
      </p:sp>
    </p:spTree>
    <p:extLst>
      <p:ext uri="{BB962C8B-B14F-4D97-AF65-F5344CB8AC3E}">
        <p14:creationId xmlns:p14="http://schemas.microsoft.com/office/powerpoint/2010/main" val="79394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450003"/>
            <a:ext cx="8420582" cy="1143000"/>
          </a:xfrm>
        </p:spPr>
        <p:txBody>
          <a:bodyPr>
            <a:normAutofit fontScale="90000"/>
          </a:bodyPr>
          <a:lstStyle/>
          <a:p>
            <a:r>
              <a:rPr lang="ja-JP" altLang="en-US" b="1" dirty="0"/>
              <a:t>患者が主治医から</a:t>
            </a:r>
            <a:br>
              <a:rPr lang="en-US" altLang="ja-JP" b="1" dirty="0"/>
            </a:br>
            <a:r>
              <a:rPr lang="ja-JP" altLang="en-US" b="1" dirty="0"/>
              <a:t>聞くことができる治療</a:t>
            </a:r>
            <a:r>
              <a:rPr kumimoji="1" lang="ja-JP" altLang="en-US" b="1" dirty="0"/>
              <a:t>やケアのこと</a:t>
            </a:r>
          </a:p>
        </p:txBody>
      </p:sp>
      <p:sp>
        <p:nvSpPr>
          <p:cNvPr id="3" name="コンテンツ プレースホルダー 2"/>
          <p:cNvSpPr>
            <a:spLocks noGrp="1"/>
          </p:cNvSpPr>
          <p:nvPr>
            <p:ph idx="1"/>
          </p:nvPr>
        </p:nvSpPr>
        <p:spPr>
          <a:xfrm>
            <a:off x="1709981" y="1796143"/>
            <a:ext cx="8803036" cy="4539343"/>
          </a:xfrm>
        </p:spPr>
        <p:txBody>
          <a:bodyPr>
            <a:normAutofit/>
          </a:bodyPr>
          <a:lstStyle/>
          <a:p>
            <a:pPr lvl="0"/>
            <a:r>
              <a:rPr lang="ja-JP" altLang="ja-JP" dirty="0"/>
              <a:t>治療やケアの利益（メリット）</a:t>
            </a:r>
          </a:p>
          <a:p>
            <a:pPr lvl="0"/>
            <a:r>
              <a:rPr lang="ja-JP" altLang="ja-JP" dirty="0"/>
              <a:t>治療やケアの不利益（デメリット</a:t>
            </a:r>
            <a:r>
              <a:rPr lang="ja-JP" altLang="en-US" dirty="0"/>
              <a:t>や</a:t>
            </a:r>
            <a:r>
              <a:rPr lang="ja-JP" altLang="ja-JP" dirty="0"/>
              <a:t>リスク）</a:t>
            </a:r>
          </a:p>
          <a:p>
            <a:pPr lvl="0"/>
            <a:r>
              <a:rPr lang="ja-JP" altLang="ja-JP" dirty="0"/>
              <a:t>他の治療やケアの方法</a:t>
            </a:r>
          </a:p>
          <a:p>
            <a:pPr lvl="0"/>
            <a:r>
              <a:rPr lang="ja-JP" altLang="ja-JP" dirty="0"/>
              <a:t>治療やケアによってあなたの生活</a:t>
            </a:r>
            <a:r>
              <a:rPr lang="ja-JP" altLang="ja-JP"/>
              <a:t>にどんな</a:t>
            </a:r>
            <a:br>
              <a:rPr lang="en-US" altLang="ja-JP" dirty="0"/>
            </a:br>
            <a:r>
              <a:rPr lang="ja-JP" altLang="ja-JP"/>
              <a:t>影響</a:t>
            </a:r>
            <a:r>
              <a:rPr lang="ja-JP" altLang="ja-JP" dirty="0"/>
              <a:t>があるか</a:t>
            </a:r>
          </a:p>
          <a:p>
            <a:pPr lvl="0"/>
            <a:r>
              <a:rPr lang="ja-JP" altLang="ja-JP" dirty="0"/>
              <a:t>病気の予想される経過</a:t>
            </a:r>
          </a:p>
          <a:p>
            <a:pPr lvl="0"/>
            <a:r>
              <a:rPr lang="ja-JP" altLang="ja-JP" dirty="0"/>
              <a:t>治ることが難しい場合、予想される余命</a:t>
            </a:r>
          </a:p>
        </p:txBody>
      </p:sp>
    </p:spTree>
    <p:extLst>
      <p:ext uri="{BB962C8B-B14F-4D97-AF65-F5344CB8AC3E}">
        <p14:creationId xmlns:p14="http://schemas.microsoft.com/office/powerpoint/2010/main" val="36420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4942" y="274638"/>
            <a:ext cx="8576840" cy="1143000"/>
          </a:xfrm>
        </p:spPr>
        <p:txBody>
          <a:bodyPr>
            <a:noAutofit/>
          </a:bodyPr>
          <a:lstStyle/>
          <a:p>
            <a:r>
              <a:rPr lang="ja-JP" altLang="en-US" sz="3600" b="1" dirty="0"/>
              <a:t>これからの治療・ケアに関する話し合い</a:t>
            </a:r>
            <a:br>
              <a:rPr lang="en-US" altLang="ja-JP" sz="3600" b="1" dirty="0"/>
            </a:br>
            <a:r>
              <a:rPr lang="en-US" altLang="ja-JP" sz="2400" b="1" dirty="0">
                <a:solidFill>
                  <a:schemeClr val="tx1"/>
                </a:solidFill>
              </a:rPr>
              <a:t>5</a:t>
            </a:r>
            <a:r>
              <a:rPr lang="ja-JP" altLang="en-US" sz="2400" b="1" dirty="0">
                <a:solidFill>
                  <a:schemeClr val="tx1"/>
                </a:solidFill>
              </a:rPr>
              <a:t>つのステップ</a:t>
            </a:r>
          </a:p>
        </p:txBody>
      </p:sp>
      <p:sp>
        <p:nvSpPr>
          <p:cNvPr id="3" name="コンテンツ プレースホルダー 2"/>
          <p:cNvSpPr>
            <a:spLocks noGrp="1"/>
          </p:cNvSpPr>
          <p:nvPr>
            <p:ph idx="1"/>
          </p:nvPr>
        </p:nvSpPr>
        <p:spPr>
          <a:xfrm>
            <a:off x="1824942" y="1818000"/>
            <a:ext cx="10800000" cy="5040000"/>
          </a:xfrm>
        </p:spPr>
        <p:txBody>
          <a:bodyPr>
            <a:normAutofit/>
          </a:bodyPr>
          <a:lstStyle/>
          <a:p>
            <a:pPr marL="0" indent="0">
              <a:buNone/>
            </a:pPr>
            <a:r>
              <a:rPr lang="ja-JP" altLang="en-US" sz="3600" b="1" dirty="0">
                <a:solidFill>
                  <a:schemeClr val="bg1">
                    <a:lumMod val="85000"/>
                  </a:schemeClr>
                </a:solidFill>
              </a:rPr>
              <a:t>ステップ１：考えてみましょう</a:t>
            </a:r>
            <a:endParaRPr lang="en-US" altLang="ja-JP" sz="3600" dirty="0">
              <a:solidFill>
                <a:schemeClr val="bg1">
                  <a:lumMod val="85000"/>
                </a:schemeClr>
              </a:solidFill>
            </a:endParaRPr>
          </a:p>
          <a:p>
            <a:pPr marL="0" indent="0">
              <a:buNone/>
            </a:pPr>
            <a:r>
              <a:rPr lang="ja-JP" altLang="en-US" sz="3600" b="1" dirty="0">
                <a:solidFill>
                  <a:schemeClr val="bg1">
                    <a:lumMod val="85000"/>
                  </a:schemeClr>
                </a:solidFill>
              </a:rPr>
              <a:t>ステップ２：</a:t>
            </a:r>
            <a:r>
              <a:rPr kumimoji="1" lang="ja-JP" altLang="en-US" sz="3600" b="1" dirty="0">
                <a:solidFill>
                  <a:schemeClr val="bg1">
                    <a:lumMod val="85000"/>
                  </a:schemeClr>
                </a:solidFill>
              </a:rPr>
              <a:t>信頼できる人が</a:t>
            </a:r>
            <a:r>
              <a:rPr kumimoji="1" lang="ja-JP" altLang="en-US" sz="3600" b="1">
                <a:solidFill>
                  <a:schemeClr val="bg1">
                    <a:lumMod val="85000"/>
                  </a:schemeClr>
                </a:solidFill>
              </a:rPr>
              <a:t>誰かを考えて</a:t>
            </a:r>
            <a:endParaRPr kumimoji="1" lang="en-US" altLang="ja-JP" sz="3600" b="1" dirty="0">
              <a:solidFill>
                <a:schemeClr val="bg1">
                  <a:lumMod val="85000"/>
                </a:schemeClr>
              </a:solidFill>
            </a:endParaRPr>
          </a:p>
          <a:p>
            <a:pPr marL="0" indent="0">
              <a:buNone/>
            </a:pPr>
            <a:r>
              <a:rPr lang="ja-JP" altLang="en-US" sz="3600" b="1">
                <a:solidFill>
                  <a:schemeClr val="bg1">
                    <a:lumMod val="85000"/>
                  </a:schemeClr>
                </a:solidFill>
              </a:rPr>
              <a:t>　　　　　　</a:t>
            </a:r>
            <a:r>
              <a:rPr kumimoji="1" lang="ja-JP" altLang="en-US" sz="3600" b="1">
                <a:solidFill>
                  <a:schemeClr val="bg1">
                    <a:lumMod val="85000"/>
                  </a:schemeClr>
                </a:solidFill>
              </a:rPr>
              <a:t>みましょう</a:t>
            </a:r>
            <a:endParaRPr kumimoji="1" lang="en-US" altLang="ja-JP" sz="3600" b="1" dirty="0">
              <a:solidFill>
                <a:schemeClr val="bg1">
                  <a:lumMod val="85000"/>
                </a:schemeClr>
              </a:solidFill>
            </a:endParaRPr>
          </a:p>
          <a:p>
            <a:pPr marL="0" indent="0">
              <a:buNone/>
            </a:pPr>
            <a:r>
              <a:rPr lang="ja-JP" altLang="en-US" sz="3600" b="1">
                <a:solidFill>
                  <a:schemeClr val="bg1">
                    <a:lumMod val="85000"/>
                  </a:schemeClr>
                </a:solidFill>
              </a:rPr>
              <a:t>ステップ</a:t>
            </a:r>
            <a:r>
              <a:rPr lang="ja-JP" altLang="en-US" sz="3600" b="1" dirty="0">
                <a:solidFill>
                  <a:schemeClr val="bg1">
                    <a:lumMod val="85000"/>
                  </a:schemeClr>
                </a:solidFill>
              </a:rPr>
              <a:t>３：主治医に質問してみましょう</a:t>
            </a:r>
            <a:endParaRPr lang="en-US" altLang="ja-JP" sz="3600" b="1" dirty="0">
              <a:solidFill>
                <a:schemeClr val="bg1">
                  <a:lumMod val="85000"/>
                </a:schemeClr>
              </a:solidFill>
            </a:endParaRPr>
          </a:p>
          <a:p>
            <a:pPr marL="0" indent="0">
              <a:buNone/>
            </a:pPr>
            <a:r>
              <a:rPr lang="ja-JP" altLang="en-US" sz="3600" b="1" dirty="0"/>
              <a:t>ステップ４：話し合いましょう</a:t>
            </a:r>
            <a:endParaRPr lang="en-US" altLang="ja-JP" sz="3600" b="1" dirty="0"/>
          </a:p>
          <a:p>
            <a:pPr marL="0" indent="0">
              <a:buNone/>
            </a:pPr>
            <a:r>
              <a:rPr lang="ja-JP" altLang="en-US" sz="3600" b="1" dirty="0">
                <a:solidFill>
                  <a:schemeClr val="bg1">
                    <a:lumMod val="85000"/>
                  </a:schemeClr>
                </a:solidFill>
              </a:rPr>
              <a:t>ステップ５：伝えましょう</a:t>
            </a:r>
            <a:endParaRPr lang="en-US" altLang="ja-JP" sz="3600" dirty="0">
              <a:solidFill>
                <a:schemeClr val="bg1">
                  <a:lumMod val="85000"/>
                </a:schemeClr>
              </a:solidFill>
            </a:endParaRPr>
          </a:p>
        </p:txBody>
      </p:sp>
      <p:cxnSp>
        <p:nvCxnSpPr>
          <p:cNvPr id="5" name="直線矢印コネクタ 4">
            <a:extLst>
              <a:ext uri="{FF2B5EF4-FFF2-40B4-BE49-F238E27FC236}">
                <a16:creationId xmlns:a16="http://schemas.microsoft.com/office/drawing/2014/main" id="{37E92FA4-0B46-5C44-A51D-2841A219EF5F}"/>
              </a:ext>
            </a:extLst>
          </p:cNvPr>
          <p:cNvCxnSpPr/>
          <p:nvPr/>
        </p:nvCxnSpPr>
        <p:spPr>
          <a:xfrm>
            <a:off x="1149178" y="1818000"/>
            <a:ext cx="0" cy="3952605"/>
          </a:xfrm>
          <a:prstGeom prst="straightConnector1">
            <a:avLst/>
          </a:prstGeom>
          <a:ln w="123825">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3074" name="Picture 2">
            <a:extLst>
              <a:ext uri="{FF2B5EF4-FFF2-40B4-BE49-F238E27FC236}">
                <a16:creationId xmlns:a16="http://schemas.microsoft.com/office/drawing/2014/main" id="{353DC8DE-AE8B-E74C-A72D-759504796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643" y="4338000"/>
            <a:ext cx="1879600"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23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286884" y="957943"/>
            <a:ext cx="6012316" cy="5780315"/>
          </a:xfrm>
        </p:spPr>
        <p:txBody>
          <a:bodyPr>
            <a:normAutofit/>
          </a:bodyPr>
          <a:lstStyle/>
          <a:p>
            <a:r>
              <a:rPr lang="en-US" altLang="ja-JP" sz="4000" b="1" dirty="0">
                <a:solidFill>
                  <a:srgbClr val="0070C0"/>
                </a:solidFill>
                <a:latin typeface="Meiryo" charset="-128"/>
                <a:ea typeface="Meiryo" charset="-128"/>
                <a:cs typeface="Meiryo" charset="-128"/>
              </a:rPr>
              <a:t>4.</a:t>
            </a:r>
            <a:r>
              <a:rPr lang="ja-JP" altLang="en-US" sz="4000" b="1" dirty="0">
                <a:solidFill>
                  <a:srgbClr val="0070C0"/>
                </a:solidFill>
                <a:latin typeface="Meiryo" charset="-128"/>
                <a:ea typeface="Meiryo" charset="-128"/>
                <a:cs typeface="Meiryo" charset="-128"/>
              </a:rPr>
              <a:t> </a:t>
            </a:r>
            <a:r>
              <a:rPr lang="ja-JP" altLang="en-US" sz="4000" b="1">
                <a:solidFill>
                  <a:srgbClr val="0070C0"/>
                </a:solidFill>
                <a:latin typeface="Meiryo" charset="-128"/>
                <a:ea typeface="Meiryo" charset="-128"/>
                <a:cs typeface="Meiryo" charset="-128"/>
              </a:rPr>
              <a:t>話し合いましょう：</a:t>
            </a:r>
            <a:endParaRPr lang="en-US" altLang="ja-JP" sz="4000" b="1" dirty="0">
              <a:solidFill>
                <a:srgbClr val="0070C0"/>
              </a:solidFill>
              <a:latin typeface="Meiryo" charset="-128"/>
              <a:ea typeface="Meiryo" charset="-128"/>
              <a:cs typeface="Meiryo" charset="-128"/>
            </a:endParaRPr>
          </a:p>
          <a:p>
            <a:r>
              <a:rPr lang="ja-JP" altLang="en-US" sz="3600" b="1" dirty="0">
                <a:solidFill>
                  <a:srgbClr val="0070C0"/>
                </a:solidFill>
                <a:latin typeface="Meiryo" charset="-128"/>
                <a:ea typeface="Meiryo" charset="-128"/>
                <a:cs typeface="Meiryo" charset="-128"/>
              </a:rPr>
              <a:t>　</a:t>
            </a:r>
            <a:r>
              <a:rPr lang="ja-JP" altLang="en-US" sz="3600" dirty="0">
                <a:solidFill>
                  <a:srgbClr val="0070C0"/>
                </a:solidFill>
                <a:latin typeface="Meiryo" charset="-128"/>
                <a:ea typeface="Meiryo" charset="-128"/>
                <a:cs typeface="Meiryo" charset="-128"/>
              </a:rPr>
              <a:t>もしあなたが、</a:t>
            </a:r>
            <a:r>
              <a:rPr lang="ja-JP" altLang="en-US" sz="3600">
                <a:solidFill>
                  <a:srgbClr val="0070C0"/>
                </a:solidFill>
                <a:latin typeface="Meiryo" charset="-128"/>
                <a:ea typeface="Meiryo" charset="-128"/>
                <a:cs typeface="Meiryo" charset="-128"/>
              </a:rPr>
              <a:t>治癒が</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不可能な病気にかかり、</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周囲</a:t>
            </a:r>
            <a:r>
              <a:rPr lang="ja-JP" altLang="en-US" sz="3600" dirty="0">
                <a:solidFill>
                  <a:srgbClr val="0070C0"/>
                </a:solidFill>
                <a:latin typeface="Meiryo" charset="-128"/>
                <a:ea typeface="Meiryo" charset="-128"/>
                <a:cs typeface="Meiryo" charset="-128"/>
              </a:rPr>
              <a:t>の人に自分の</a:t>
            </a:r>
            <a:r>
              <a:rPr lang="ja-JP" altLang="en-US" sz="3600">
                <a:solidFill>
                  <a:srgbClr val="0070C0"/>
                </a:solidFill>
                <a:latin typeface="Meiryo" charset="-128"/>
                <a:ea typeface="Meiryo" charset="-128"/>
                <a:cs typeface="Meiryo" charset="-128"/>
              </a:rPr>
              <a:t>考えを</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伝えられなくなった場合</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に</a:t>
            </a:r>
            <a:r>
              <a:rPr lang="ja-JP" altLang="en-US" sz="3600" dirty="0">
                <a:solidFill>
                  <a:srgbClr val="0070C0"/>
                </a:solidFill>
                <a:latin typeface="Meiryo" charset="-128"/>
                <a:ea typeface="Meiryo" charset="-128"/>
                <a:cs typeface="Meiryo" charset="-128"/>
              </a:rPr>
              <a:t>どんな治療や</a:t>
            </a:r>
            <a:r>
              <a:rPr lang="ja-JP" altLang="en-US" sz="3600">
                <a:solidFill>
                  <a:srgbClr val="0070C0"/>
                </a:solidFill>
                <a:latin typeface="Meiryo" charset="-128"/>
                <a:ea typeface="Meiryo" charset="-128"/>
                <a:cs typeface="Meiryo" charset="-128"/>
              </a:rPr>
              <a:t>ケアを</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受けたい</a:t>
            </a:r>
            <a:r>
              <a:rPr lang="ja-JP" altLang="en-US" sz="3600" dirty="0">
                <a:solidFill>
                  <a:srgbClr val="0070C0"/>
                </a:solidFill>
                <a:latin typeface="Meiryo" charset="-128"/>
                <a:ea typeface="Meiryo" charset="-128"/>
                <a:cs typeface="Meiryo" charset="-128"/>
              </a:rPr>
              <a:t>か、どこ</a:t>
            </a:r>
            <a:r>
              <a:rPr lang="ja-JP" altLang="en-US" sz="3600">
                <a:solidFill>
                  <a:srgbClr val="0070C0"/>
                </a:solidFill>
                <a:latin typeface="Meiryo" charset="-128"/>
                <a:ea typeface="Meiryo" charset="-128"/>
                <a:cs typeface="Meiryo" charset="-128"/>
              </a:rPr>
              <a:t>で治療</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や</a:t>
            </a:r>
            <a:r>
              <a:rPr lang="ja-JP" altLang="en-US" sz="3600" dirty="0">
                <a:solidFill>
                  <a:srgbClr val="0070C0"/>
                </a:solidFill>
                <a:latin typeface="Meiryo" charset="-128"/>
                <a:ea typeface="Meiryo" charset="-128"/>
                <a:cs typeface="Meiryo" charset="-128"/>
              </a:rPr>
              <a:t>ケアを受けたい</a:t>
            </a:r>
            <a:r>
              <a:rPr lang="ja-JP" altLang="en-US" sz="3600">
                <a:solidFill>
                  <a:srgbClr val="0070C0"/>
                </a:solidFill>
                <a:latin typeface="Meiryo" charset="-128"/>
                <a:ea typeface="Meiryo" charset="-128"/>
                <a:cs typeface="Meiryo" charset="-128"/>
              </a:rPr>
              <a:t>かに</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ついて代理決定者ととも</a:t>
            </a:r>
            <a:br>
              <a:rPr lang="en-US" altLang="ja-JP" sz="3600" dirty="0">
                <a:solidFill>
                  <a:srgbClr val="0070C0"/>
                </a:solidFill>
                <a:latin typeface="Meiryo" charset="-128"/>
                <a:ea typeface="Meiryo" charset="-128"/>
                <a:cs typeface="Meiryo" charset="-128"/>
              </a:rPr>
            </a:br>
            <a:r>
              <a:rPr lang="ja-JP" altLang="en-US" sz="3600">
                <a:solidFill>
                  <a:srgbClr val="0070C0"/>
                </a:solidFill>
                <a:latin typeface="Meiryo" charset="-128"/>
                <a:ea typeface="Meiryo" charset="-128"/>
                <a:cs typeface="Meiryo" charset="-128"/>
              </a:rPr>
              <a:t>に</a:t>
            </a:r>
            <a:r>
              <a:rPr lang="ja-JP" altLang="en-US" sz="3600" dirty="0">
                <a:solidFill>
                  <a:srgbClr val="0070C0"/>
                </a:solidFill>
                <a:latin typeface="Meiryo" charset="-128"/>
                <a:ea typeface="Meiryo" charset="-128"/>
                <a:cs typeface="Meiryo" charset="-128"/>
              </a:rPr>
              <a:t>考えていきます</a:t>
            </a:r>
          </a:p>
        </p:txBody>
      </p:sp>
      <p:pic>
        <p:nvPicPr>
          <p:cNvPr id="2" name="図 1">
            <a:extLst>
              <a:ext uri="{FF2B5EF4-FFF2-40B4-BE49-F238E27FC236}">
                <a16:creationId xmlns:a16="http://schemas.microsoft.com/office/drawing/2014/main" id="{1899548C-9892-5F46-9BFD-22BB932CA1C4}"/>
              </a:ext>
            </a:extLst>
          </p:cNvPr>
          <p:cNvPicPr>
            <a:picLocks noChangeAspect="1"/>
          </p:cNvPicPr>
          <p:nvPr/>
        </p:nvPicPr>
        <p:blipFill>
          <a:blip r:embed="rId2"/>
          <a:stretch>
            <a:fillRect/>
          </a:stretch>
        </p:blipFill>
        <p:spPr>
          <a:xfrm>
            <a:off x="5689600" y="0"/>
            <a:ext cx="6502400" cy="6502400"/>
          </a:xfrm>
          <a:prstGeom prst="rect">
            <a:avLst/>
          </a:prstGeom>
        </p:spPr>
      </p:pic>
    </p:spTree>
    <p:extLst>
      <p:ext uri="{BB962C8B-B14F-4D97-AF65-F5344CB8AC3E}">
        <p14:creationId xmlns:p14="http://schemas.microsoft.com/office/powerpoint/2010/main" val="1650780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8"/>
            <a:ext cx="8415337" cy="1143000"/>
          </a:xfrm>
        </p:spPr>
        <p:txBody>
          <a:bodyPr>
            <a:normAutofit fontScale="90000"/>
          </a:bodyPr>
          <a:lstStyle/>
          <a:p>
            <a:r>
              <a:rPr lang="ja-JP" altLang="en-US" sz="3200" b="1" dirty="0"/>
              <a:t>病状の悪化などにより自分の考えを伝えられなくなった場合、どのような治療を望みますか？</a:t>
            </a:r>
          </a:p>
        </p:txBody>
      </p:sp>
      <p:pic>
        <p:nvPicPr>
          <p:cNvPr id="5" name="図 4">
            <a:extLst>
              <a:ext uri="{FF2B5EF4-FFF2-40B4-BE49-F238E27FC236}">
                <a16:creationId xmlns:a16="http://schemas.microsoft.com/office/drawing/2014/main" id="{F0FB6A82-7EA1-5B40-83F2-67D97812C73D}"/>
              </a:ext>
            </a:extLst>
          </p:cNvPr>
          <p:cNvPicPr>
            <a:picLocks noChangeAspect="1"/>
          </p:cNvPicPr>
          <p:nvPr/>
        </p:nvPicPr>
        <p:blipFill rotWithShape="1">
          <a:blip r:embed="rId3"/>
          <a:srcRect t="14766"/>
          <a:stretch/>
        </p:blipFill>
        <p:spPr>
          <a:xfrm>
            <a:off x="1488064" y="2162629"/>
            <a:ext cx="9401607" cy="4300538"/>
          </a:xfrm>
          <a:prstGeom prst="rect">
            <a:avLst/>
          </a:prstGeom>
        </p:spPr>
      </p:pic>
    </p:spTree>
    <p:extLst>
      <p:ext uri="{BB962C8B-B14F-4D97-AF65-F5344CB8AC3E}">
        <p14:creationId xmlns:p14="http://schemas.microsoft.com/office/powerpoint/2010/main" val="18851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6199" y="637278"/>
            <a:ext cx="8677328" cy="1143000"/>
          </a:xfrm>
        </p:spPr>
        <p:txBody>
          <a:bodyPr>
            <a:noAutofit/>
          </a:bodyPr>
          <a:lstStyle/>
          <a:p>
            <a:r>
              <a:rPr lang="ja-JP" altLang="en-US" sz="4000" b="1"/>
              <a:t>延命</a:t>
            </a:r>
            <a:r>
              <a:rPr lang="ja-JP" altLang="en-US" sz="4000" b="1" dirty="0"/>
              <a:t>を最も重視した治療</a:t>
            </a:r>
            <a:br>
              <a:rPr lang="en-US" altLang="ja-JP" sz="4000" dirty="0"/>
            </a:br>
            <a:r>
              <a:rPr lang="ja-JP" altLang="en-US" sz="4000" dirty="0"/>
              <a:t>を選んだ理由</a:t>
            </a:r>
            <a:br>
              <a:rPr lang="en-US" altLang="ja-JP" sz="2800" dirty="0"/>
            </a:br>
            <a:endParaRPr lang="ja-JP" altLang="en-US" sz="2800" dirty="0">
              <a:solidFill>
                <a:srgbClr val="FF0000"/>
              </a:solidFill>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1" y="1600200"/>
            <a:ext cx="1724607" cy="1727638"/>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8145" y="3710748"/>
            <a:ext cx="1845383" cy="1848626"/>
          </a:xfrm>
          <a:prstGeom prst="rect">
            <a:avLst/>
          </a:prstGeom>
        </p:spPr>
      </p:pic>
      <p:sp>
        <p:nvSpPr>
          <p:cNvPr id="8" name="角丸四角形吹き出し 7"/>
          <p:cNvSpPr/>
          <p:nvPr/>
        </p:nvSpPr>
        <p:spPr>
          <a:xfrm>
            <a:off x="4091707" y="1793966"/>
            <a:ext cx="6005919" cy="1540749"/>
          </a:xfrm>
          <a:prstGeom prst="wedgeRoundRectCallout">
            <a:avLst>
              <a:gd name="adj1" fmla="val -59706"/>
              <a:gd name="adj2" fmla="val -17230"/>
              <a:gd name="adj3" fmla="val 16667"/>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9" name="角丸四角形吹き出し 8"/>
          <p:cNvSpPr/>
          <p:nvPr/>
        </p:nvSpPr>
        <p:spPr>
          <a:xfrm>
            <a:off x="1981201" y="3675134"/>
            <a:ext cx="6005919" cy="1836040"/>
          </a:xfrm>
          <a:prstGeom prst="wedgeRoundRectCallout">
            <a:avLst>
              <a:gd name="adj1" fmla="val 58522"/>
              <a:gd name="adj2" fmla="val 24112"/>
              <a:gd name="adj3" fmla="val 16667"/>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3" name="テキスト ボックス 2"/>
          <p:cNvSpPr txBox="1"/>
          <p:nvPr/>
        </p:nvSpPr>
        <p:spPr>
          <a:xfrm>
            <a:off x="4734284" y="2028252"/>
            <a:ext cx="4360489" cy="1200329"/>
          </a:xfrm>
          <a:prstGeom prst="rect">
            <a:avLst/>
          </a:prstGeom>
          <a:noFill/>
        </p:spPr>
        <p:txBody>
          <a:bodyPr wrap="none" rtlCol="0">
            <a:spAutoFit/>
          </a:bodyPr>
          <a:lstStyle/>
          <a:p>
            <a:r>
              <a:rPr lang="ja-JP" altLang="en-US" sz="2400" dirty="0"/>
              <a:t>少しでも長く生きていれば、</a:t>
            </a:r>
            <a:br>
              <a:rPr lang="en-US" altLang="ja-JP" sz="2400" dirty="0"/>
            </a:br>
            <a:r>
              <a:rPr lang="ja-JP" altLang="en-US" sz="2400" dirty="0"/>
              <a:t>新しい治療法ができるかもしれない</a:t>
            </a:r>
            <a:br>
              <a:rPr lang="en-US" altLang="ja-JP" sz="2400" dirty="0"/>
            </a:br>
            <a:r>
              <a:rPr lang="ja-JP" altLang="en-US" sz="2400" dirty="0"/>
              <a:t>可能性がある限り諦めたくない</a:t>
            </a:r>
          </a:p>
        </p:txBody>
      </p:sp>
      <p:sp>
        <p:nvSpPr>
          <p:cNvPr id="10" name="テキスト ボックス 9"/>
          <p:cNvSpPr txBox="1"/>
          <p:nvPr/>
        </p:nvSpPr>
        <p:spPr>
          <a:xfrm>
            <a:off x="2209200" y="4034898"/>
            <a:ext cx="5046574" cy="1200329"/>
          </a:xfrm>
          <a:prstGeom prst="rect">
            <a:avLst/>
          </a:prstGeom>
          <a:noFill/>
        </p:spPr>
        <p:txBody>
          <a:bodyPr wrap="none" rtlCol="0">
            <a:spAutoFit/>
          </a:bodyPr>
          <a:lstStyle/>
          <a:p>
            <a:r>
              <a:rPr lang="ja-JP" altLang="en-US" sz="2400" dirty="0"/>
              <a:t>子どもがまだ成人していないから</a:t>
            </a:r>
            <a:br>
              <a:rPr lang="en-US" altLang="ja-JP" sz="2400" dirty="0"/>
            </a:br>
            <a:r>
              <a:rPr lang="ja-JP" altLang="en-US" sz="2400" dirty="0"/>
              <a:t>できるだけ長く側にいて成長を見ていたい</a:t>
            </a:r>
            <a:br>
              <a:rPr lang="en-US" altLang="ja-JP" sz="2400" dirty="0"/>
            </a:br>
            <a:r>
              <a:rPr lang="ja-JP" altLang="en-US" sz="2400" dirty="0"/>
              <a:t>つらくても、今は長く生きることを優先する</a:t>
            </a:r>
          </a:p>
        </p:txBody>
      </p:sp>
    </p:spTree>
    <p:extLst>
      <p:ext uri="{BB962C8B-B14F-4D97-AF65-F5344CB8AC3E}">
        <p14:creationId xmlns:p14="http://schemas.microsoft.com/office/powerpoint/2010/main" val="718419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6510" y="495964"/>
            <a:ext cx="9221491" cy="1143000"/>
          </a:xfrm>
        </p:spPr>
        <p:txBody>
          <a:bodyPr>
            <a:noAutofit/>
          </a:bodyPr>
          <a:lstStyle/>
          <a:p>
            <a:pPr lvl="0"/>
            <a:r>
              <a:rPr lang="ja-JP" altLang="en-US" sz="4000" b="1" dirty="0"/>
              <a:t>延命効果を伴った</a:t>
            </a:r>
            <a:r>
              <a:rPr lang="ja-JP" altLang="en-US" sz="4000" b="1"/>
              <a:t>基本的、　</a:t>
            </a:r>
            <a:br>
              <a:rPr lang="en-US" altLang="ja-JP" sz="4000" b="1" dirty="0"/>
            </a:br>
            <a:r>
              <a:rPr lang="ja-JP" altLang="en-US" sz="4000" b="1" dirty="0"/>
              <a:t>一般的内科治療</a:t>
            </a:r>
            <a:r>
              <a:rPr lang="ja-JP" altLang="en-US" sz="4000" dirty="0"/>
              <a:t>を選んだ理由</a:t>
            </a:r>
            <a:endParaRPr lang="en-US" altLang="ja-JP" sz="4000"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79138" y="3899404"/>
            <a:ext cx="1678897" cy="1681848"/>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1905097"/>
            <a:ext cx="1647546" cy="1650442"/>
          </a:xfrm>
          <a:prstGeom prst="rect">
            <a:avLst/>
          </a:prstGeom>
        </p:spPr>
      </p:pic>
      <p:sp>
        <p:nvSpPr>
          <p:cNvPr id="6" name="角丸四角形吹き出し 5"/>
          <p:cNvSpPr/>
          <p:nvPr/>
        </p:nvSpPr>
        <p:spPr>
          <a:xfrm>
            <a:off x="4204880" y="2076431"/>
            <a:ext cx="6319311" cy="1385506"/>
          </a:xfrm>
          <a:prstGeom prst="wedgeRoundRectCallout">
            <a:avLst>
              <a:gd name="adj1" fmla="val -57900"/>
              <a:gd name="adj2" fmla="val 25820"/>
              <a:gd name="adj3" fmla="val 16667"/>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7" name="角丸四角形吹き出し 6"/>
          <p:cNvSpPr/>
          <p:nvPr/>
        </p:nvSpPr>
        <p:spPr>
          <a:xfrm>
            <a:off x="1981199" y="3742128"/>
            <a:ext cx="6005919" cy="1836040"/>
          </a:xfrm>
          <a:prstGeom prst="wedgeRoundRectCallout">
            <a:avLst>
              <a:gd name="adj1" fmla="val 58522"/>
              <a:gd name="adj2" fmla="val 24112"/>
              <a:gd name="adj3" fmla="val 16667"/>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8" name="テキスト ボックス 7"/>
          <p:cNvSpPr txBox="1"/>
          <p:nvPr/>
        </p:nvSpPr>
        <p:spPr>
          <a:xfrm>
            <a:off x="4313861" y="2130154"/>
            <a:ext cx="5591595" cy="1200329"/>
          </a:xfrm>
          <a:prstGeom prst="rect">
            <a:avLst/>
          </a:prstGeom>
          <a:noFill/>
        </p:spPr>
        <p:txBody>
          <a:bodyPr wrap="none" rtlCol="0">
            <a:spAutoFit/>
          </a:bodyPr>
          <a:lstStyle/>
          <a:p>
            <a:r>
              <a:rPr lang="ja-JP" altLang="en-US" sz="2400" dirty="0"/>
              <a:t>まだやり残したことがあるし、無理のない範囲</a:t>
            </a:r>
            <a:endParaRPr lang="en-US" altLang="ja-JP" sz="2400" dirty="0"/>
          </a:p>
          <a:p>
            <a:r>
              <a:rPr lang="ja-JP" altLang="en-US" sz="2400" dirty="0"/>
              <a:t>で治療は受けたい。でも機械につながれたり、</a:t>
            </a:r>
            <a:endParaRPr lang="en-US" altLang="ja-JP" sz="2400" dirty="0"/>
          </a:p>
          <a:p>
            <a:r>
              <a:rPr lang="ja-JP" altLang="en-US" sz="2400" dirty="0"/>
              <a:t>管だらけになるのはいやだ</a:t>
            </a:r>
          </a:p>
        </p:txBody>
      </p:sp>
      <p:sp>
        <p:nvSpPr>
          <p:cNvPr id="9" name="テキスト ボックス 8"/>
          <p:cNvSpPr txBox="1"/>
          <p:nvPr/>
        </p:nvSpPr>
        <p:spPr>
          <a:xfrm>
            <a:off x="2170726" y="3992395"/>
            <a:ext cx="5088252" cy="1200329"/>
          </a:xfrm>
          <a:prstGeom prst="rect">
            <a:avLst/>
          </a:prstGeom>
          <a:noFill/>
        </p:spPr>
        <p:txBody>
          <a:bodyPr wrap="none" rtlCol="0">
            <a:spAutoFit/>
          </a:bodyPr>
          <a:lstStyle/>
          <a:p>
            <a:r>
              <a:rPr lang="ja-JP" altLang="en-US" sz="2400" dirty="0"/>
              <a:t>回復の可能性がゼロではないんだったら、</a:t>
            </a:r>
            <a:endParaRPr lang="en-US" altLang="ja-JP" sz="2400" dirty="0"/>
          </a:p>
          <a:p>
            <a:r>
              <a:rPr lang="ja-JP" altLang="en-US" sz="2400" dirty="0"/>
              <a:t>治療は受けたい。でも、つらい思いをする</a:t>
            </a:r>
            <a:endParaRPr lang="en-US" altLang="ja-JP" sz="2400" dirty="0"/>
          </a:p>
          <a:p>
            <a:r>
              <a:rPr lang="ja-JP" altLang="en-US" sz="2400" dirty="0"/>
              <a:t>のはまっぴら</a:t>
            </a:r>
          </a:p>
        </p:txBody>
      </p:sp>
    </p:spTree>
    <p:extLst>
      <p:ext uri="{BB962C8B-B14F-4D97-AF65-F5344CB8AC3E}">
        <p14:creationId xmlns:p14="http://schemas.microsoft.com/office/powerpoint/2010/main" val="3316626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47986" y="497162"/>
            <a:ext cx="8943520" cy="1143000"/>
          </a:xfrm>
        </p:spPr>
        <p:txBody>
          <a:bodyPr>
            <a:noAutofit/>
          </a:bodyPr>
          <a:lstStyle/>
          <a:p>
            <a:r>
              <a:rPr lang="ja-JP" altLang="en-US" sz="4000" b="1"/>
              <a:t>快適さ</a:t>
            </a:r>
            <a:r>
              <a:rPr lang="ja-JP" altLang="en-US" sz="4000" b="1" dirty="0"/>
              <a:t>を重視した治療</a:t>
            </a:r>
            <a:r>
              <a:rPr lang="ja-JP" altLang="en-US" sz="4000" dirty="0"/>
              <a:t>を選んだ理由</a:t>
            </a:r>
            <a:br>
              <a:rPr lang="en-US" altLang="ja-JP" sz="2800" dirty="0"/>
            </a:br>
            <a:endParaRPr lang="ja-JP" altLang="en-US" sz="2800" dirty="0">
              <a:solidFill>
                <a:srgbClr val="FF0000"/>
              </a:solidFill>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3907" y="1781864"/>
            <a:ext cx="1832819" cy="1836040"/>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1128" y="4126373"/>
            <a:ext cx="1738917" cy="1741973"/>
          </a:xfrm>
          <a:prstGeom prst="rect">
            <a:avLst/>
          </a:prstGeom>
        </p:spPr>
      </p:pic>
      <p:sp>
        <p:nvSpPr>
          <p:cNvPr id="6" name="角丸四角形吹き出し 5"/>
          <p:cNvSpPr/>
          <p:nvPr/>
        </p:nvSpPr>
        <p:spPr>
          <a:xfrm>
            <a:off x="4204882" y="1975637"/>
            <a:ext cx="6005919" cy="1836040"/>
          </a:xfrm>
          <a:prstGeom prst="wedgeRoundRectCallout">
            <a:avLst>
              <a:gd name="adj1" fmla="val -57900"/>
              <a:gd name="adj2" fmla="val 25820"/>
              <a:gd name="adj3" fmla="val 16667"/>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7" name="角丸四角形吹き出し 6"/>
          <p:cNvSpPr/>
          <p:nvPr/>
        </p:nvSpPr>
        <p:spPr>
          <a:xfrm>
            <a:off x="1899786" y="3935204"/>
            <a:ext cx="6005919" cy="1836040"/>
          </a:xfrm>
          <a:prstGeom prst="wedgeRoundRectCallout">
            <a:avLst>
              <a:gd name="adj1" fmla="val 58522"/>
              <a:gd name="adj2" fmla="val 24112"/>
              <a:gd name="adj3" fmla="val 16667"/>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8" name="テキスト ボックス 7"/>
          <p:cNvSpPr txBox="1"/>
          <p:nvPr/>
        </p:nvSpPr>
        <p:spPr>
          <a:xfrm>
            <a:off x="2036215" y="4071760"/>
            <a:ext cx="5295039" cy="1569660"/>
          </a:xfrm>
          <a:prstGeom prst="rect">
            <a:avLst/>
          </a:prstGeom>
          <a:noFill/>
        </p:spPr>
        <p:txBody>
          <a:bodyPr wrap="none" rtlCol="0">
            <a:spAutoFit/>
          </a:bodyPr>
          <a:lstStyle/>
          <a:p>
            <a:r>
              <a:rPr lang="ja-JP" altLang="en-US" sz="2400" dirty="0"/>
              <a:t>話をすることや食べることが一番の楽しみ</a:t>
            </a:r>
            <a:br>
              <a:rPr lang="en-US" altLang="ja-JP" sz="2400" dirty="0"/>
            </a:br>
            <a:r>
              <a:rPr lang="ja-JP" altLang="en-US" sz="2400" dirty="0"/>
              <a:t>それができない状態で生きていくなんて</a:t>
            </a:r>
            <a:br>
              <a:rPr lang="en-US" altLang="ja-JP" sz="2400" dirty="0"/>
            </a:br>
            <a:r>
              <a:rPr lang="ja-JP" altLang="en-US" sz="2400" dirty="0"/>
              <a:t>私には考えられない</a:t>
            </a:r>
            <a:br>
              <a:rPr lang="en-US" altLang="ja-JP" sz="2400" dirty="0"/>
            </a:br>
            <a:r>
              <a:rPr lang="ja-JP" altLang="en-US" sz="2400" dirty="0"/>
              <a:t>最期まで家族や友人と穏やかに過ごしたい</a:t>
            </a:r>
          </a:p>
        </p:txBody>
      </p:sp>
      <p:sp>
        <p:nvSpPr>
          <p:cNvPr id="9" name="テキスト ボックス 8"/>
          <p:cNvSpPr txBox="1"/>
          <p:nvPr/>
        </p:nvSpPr>
        <p:spPr>
          <a:xfrm>
            <a:off x="4517040" y="2109527"/>
            <a:ext cx="5359159" cy="1569660"/>
          </a:xfrm>
          <a:prstGeom prst="rect">
            <a:avLst/>
          </a:prstGeom>
          <a:noFill/>
        </p:spPr>
        <p:txBody>
          <a:bodyPr wrap="none" rtlCol="0">
            <a:spAutoFit/>
          </a:bodyPr>
          <a:lstStyle/>
          <a:p>
            <a:r>
              <a:rPr lang="ja-JP" altLang="en-US" sz="2400" dirty="0"/>
              <a:t>十分に自分の人生を生きてきた</a:t>
            </a:r>
            <a:br>
              <a:rPr lang="en-US" altLang="ja-JP" sz="2400" dirty="0"/>
            </a:br>
            <a:r>
              <a:rPr lang="ja-JP" altLang="en-US" sz="2400" dirty="0"/>
              <a:t>長い期間治療を受けてきて、色んな経験を</a:t>
            </a:r>
            <a:endParaRPr lang="en-US" altLang="ja-JP" sz="2400" dirty="0"/>
          </a:p>
          <a:p>
            <a:r>
              <a:rPr lang="ja-JP" altLang="en-US" sz="2400" dirty="0"/>
              <a:t>した　つらい治療や管をつけた生活は嫌だ</a:t>
            </a:r>
            <a:endParaRPr lang="en-US" altLang="ja-JP" sz="2400" dirty="0"/>
          </a:p>
          <a:p>
            <a:r>
              <a:rPr lang="ja-JP" altLang="en-US" sz="2400" dirty="0"/>
              <a:t>できるならば、静かに家で過ごしたい</a:t>
            </a:r>
            <a:endParaRPr lang="en-US" altLang="ja-JP" sz="2400" dirty="0"/>
          </a:p>
        </p:txBody>
      </p:sp>
    </p:spTree>
    <p:extLst>
      <p:ext uri="{BB962C8B-B14F-4D97-AF65-F5344CB8AC3E}">
        <p14:creationId xmlns:p14="http://schemas.microsoft.com/office/powerpoint/2010/main" val="2804600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4942" y="274638"/>
            <a:ext cx="8576840" cy="1143000"/>
          </a:xfrm>
        </p:spPr>
        <p:txBody>
          <a:bodyPr>
            <a:noAutofit/>
          </a:bodyPr>
          <a:lstStyle/>
          <a:p>
            <a:r>
              <a:rPr lang="ja-JP" altLang="en-US" sz="3600" b="1" dirty="0"/>
              <a:t>これからの治療・ケアに関する話し合い</a:t>
            </a:r>
            <a:br>
              <a:rPr lang="en-US" altLang="ja-JP" sz="3600" b="1" dirty="0"/>
            </a:br>
            <a:r>
              <a:rPr lang="en-US" altLang="ja-JP" sz="2400" b="1" dirty="0">
                <a:solidFill>
                  <a:schemeClr val="tx1"/>
                </a:solidFill>
              </a:rPr>
              <a:t>5</a:t>
            </a:r>
            <a:r>
              <a:rPr lang="ja-JP" altLang="en-US" sz="2400" b="1" dirty="0">
                <a:solidFill>
                  <a:schemeClr val="tx1"/>
                </a:solidFill>
              </a:rPr>
              <a:t>つのステップ</a:t>
            </a:r>
          </a:p>
        </p:txBody>
      </p:sp>
      <p:sp>
        <p:nvSpPr>
          <p:cNvPr id="3" name="コンテンツ プレースホルダー 2"/>
          <p:cNvSpPr>
            <a:spLocks noGrp="1"/>
          </p:cNvSpPr>
          <p:nvPr>
            <p:ph idx="1"/>
          </p:nvPr>
        </p:nvSpPr>
        <p:spPr>
          <a:xfrm>
            <a:off x="1824942" y="1818000"/>
            <a:ext cx="10800000" cy="5040000"/>
          </a:xfrm>
        </p:spPr>
        <p:txBody>
          <a:bodyPr>
            <a:normAutofit/>
          </a:bodyPr>
          <a:lstStyle/>
          <a:p>
            <a:pPr marL="0" indent="0">
              <a:buNone/>
            </a:pPr>
            <a:r>
              <a:rPr lang="ja-JP" altLang="en-US" sz="3600" b="1" dirty="0">
                <a:solidFill>
                  <a:schemeClr val="bg1">
                    <a:lumMod val="85000"/>
                  </a:schemeClr>
                </a:solidFill>
              </a:rPr>
              <a:t>ステップ１：考えてみましょう</a:t>
            </a:r>
            <a:endParaRPr lang="en-US" altLang="ja-JP" sz="3600" dirty="0">
              <a:solidFill>
                <a:schemeClr val="bg1">
                  <a:lumMod val="85000"/>
                </a:schemeClr>
              </a:solidFill>
            </a:endParaRPr>
          </a:p>
          <a:p>
            <a:pPr marL="0" indent="0">
              <a:buNone/>
            </a:pPr>
            <a:r>
              <a:rPr lang="ja-JP" altLang="en-US" sz="3600" b="1" dirty="0">
                <a:solidFill>
                  <a:schemeClr val="bg1">
                    <a:lumMod val="85000"/>
                  </a:schemeClr>
                </a:solidFill>
              </a:rPr>
              <a:t>ステップ２：</a:t>
            </a:r>
            <a:r>
              <a:rPr kumimoji="1" lang="ja-JP" altLang="en-US" sz="3600" b="1" dirty="0">
                <a:solidFill>
                  <a:schemeClr val="bg1">
                    <a:lumMod val="85000"/>
                  </a:schemeClr>
                </a:solidFill>
              </a:rPr>
              <a:t>信頼できる人が</a:t>
            </a:r>
            <a:r>
              <a:rPr kumimoji="1" lang="ja-JP" altLang="en-US" sz="3600" b="1">
                <a:solidFill>
                  <a:schemeClr val="bg1">
                    <a:lumMod val="85000"/>
                  </a:schemeClr>
                </a:solidFill>
              </a:rPr>
              <a:t>誰かを考えて</a:t>
            </a:r>
            <a:endParaRPr kumimoji="1" lang="en-US" altLang="ja-JP" sz="3600" b="1" dirty="0">
              <a:solidFill>
                <a:schemeClr val="bg1">
                  <a:lumMod val="85000"/>
                </a:schemeClr>
              </a:solidFill>
            </a:endParaRPr>
          </a:p>
          <a:p>
            <a:pPr marL="0" indent="0">
              <a:buNone/>
            </a:pPr>
            <a:r>
              <a:rPr lang="ja-JP" altLang="en-US" sz="3600" b="1">
                <a:solidFill>
                  <a:schemeClr val="bg1">
                    <a:lumMod val="85000"/>
                  </a:schemeClr>
                </a:solidFill>
              </a:rPr>
              <a:t>　　　　　　</a:t>
            </a:r>
            <a:r>
              <a:rPr kumimoji="1" lang="ja-JP" altLang="en-US" sz="3600" b="1">
                <a:solidFill>
                  <a:schemeClr val="bg1">
                    <a:lumMod val="85000"/>
                  </a:schemeClr>
                </a:solidFill>
              </a:rPr>
              <a:t>みましょう</a:t>
            </a:r>
            <a:endParaRPr kumimoji="1" lang="en-US" altLang="ja-JP" sz="3600" b="1" dirty="0">
              <a:solidFill>
                <a:schemeClr val="bg1">
                  <a:lumMod val="85000"/>
                </a:schemeClr>
              </a:solidFill>
            </a:endParaRPr>
          </a:p>
          <a:p>
            <a:pPr marL="0" indent="0">
              <a:buNone/>
            </a:pPr>
            <a:r>
              <a:rPr lang="ja-JP" altLang="en-US" sz="3600" b="1">
                <a:solidFill>
                  <a:schemeClr val="bg1">
                    <a:lumMod val="85000"/>
                  </a:schemeClr>
                </a:solidFill>
              </a:rPr>
              <a:t>ステップ</a:t>
            </a:r>
            <a:r>
              <a:rPr lang="ja-JP" altLang="en-US" sz="3600" b="1" dirty="0">
                <a:solidFill>
                  <a:schemeClr val="bg1">
                    <a:lumMod val="85000"/>
                  </a:schemeClr>
                </a:solidFill>
              </a:rPr>
              <a:t>３：主治医に質問してみましょう</a:t>
            </a:r>
            <a:endParaRPr lang="en-US" altLang="ja-JP" sz="3600" b="1" dirty="0">
              <a:solidFill>
                <a:schemeClr val="bg1">
                  <a:lumMod val="85000"/>
                </a:schemeClr>
              </a:solidFill>
            </a:endParaRPr>
          </a:p>
          <a:p>
            <a:pPr marL="0" indent="0">
              <a:buNone/>
            </a:pPr>
            <a:r>
              <a:rPr lang="ja-JP" altLang="en-US" sz="3600" b="1" dirty="0">
                <a:solidFill>
                  <a:schemeClr val="bg1">
                    <a:lumMod val="85000"/>
                  </a:schemeClr>
                </a:solidFill>
              </a:rPr>
              <a:t>ステップ４：話し合いましょう</a:t>
            </a:r>
            <a:endParaRPr lang="en-US" altLang="ja-JP" sz="3600" b="1" dirty="0">
              <a:solidFill>
                <a:schemeClr val="bg1">
                  <a:lumMod val="85000"/>
                </a:schemeClr>
              </a:solidFill>
            </a:endParaRPr>
          </a:p>
          <a:p>
            <a:pPr marL="0" indent="0">
              <a:buNone/>
            </a:pPr>
            <a:r>
              <a:rPr lang="ja-JP" altLang="en-US" sz="3600" b="1" dirty="0"/>
              <a:t>ステップ５：伝えましょう</a:t>
            </a:r>
            <a:endParaRPr lang="en-US" altLang="ja-JP" sz="3600" dirty="0"/>
          </a:p>
        </p:txBody>
      </p:sp>
      <p:cxnSp>
        <p:nvCxnSpPr>
          <p:cNvPr id="5" name="直線矢印コネクタ 4">
            <a:extLst>
              <a:ext uri="{FF2B5EF4-FFF2-40B4-BE49-F238E27FC236}">
                <a16:creationId xmlns:a16="http://schemas.microsoft.com/office/drawing/2014/main" id="{37E92FA4-0B46-5C44-A51D-2841A219EF5F}"/>
              </a:ext>
            </a:extLst>
          </p:cNvPr>
          <p:cNvCxnSpPr/>
          <p:nvPr/>
        </p:nvCxnSpPr>
        <p:spPr>
          <a:xfrm>
            <a:off x="1149178" y="1818000"/>
            <a:ext cx="0" cy="3952605"/>
          </a:xfrm>
          <a:prstGeom prst="straightConnector1">
            <a:avLst/>
          </a:prstGeom>
          <a:ln w="123825">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4098" name="Picture 2">
            <a:extLst>
              <a:ext uri="{FF2B5EF4-FFF2-40B4-BE49-F238E27FC236}">
                <a16:creationId xmlns:a16="http://schemas.microsoft.com/office/drawing/2014/main" id="{58B25C0D-AC2C-D740-AEC7-862C77C8C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6287" y="4626919"/>
            <a:ext cx="1879600"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63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b="1" dirty="0">
                <a:latin typeface="Meiryo" charset="-128"/>
                <a:ea typeface="Meiryo" charset="-128"/>
                <a:cs typeface="Meiryo" charset="-128"/>
              </a:rPr>
              <a:t>これからの治療やケアについて</a:t>
            </a:r>
            <a:br>
              <a:rPr kumimoji="1" lang="en-US" altLang="ja-JP" b="1" dirty="0">
                <a:latin typeface="Meiryo" charset="-128"/>
                <a:ea typeface="Meiryo" charset="-128"/>
                <a:cs typeface="Meiryo" charset="-128"/>
              </a:rPr>
            </a:br>
            <a:r>
              <a:rPr kumimoji="1" lang="ja-JP" altLang="en-US" b="1" dirty="0">
                <a:latin typeface="Meiryo" charset="-128"/>
                <a:ea typeface="Meiryo" charset="-128"/>
                <a:cs typeface="Meiryo" charset="-128"/>
              </a:rPr>
              <a:t>話し合うことが大切な理由</a:t>
            </a:r>
          </a:p>
        </p:txBody>
      </p:sp>
      <p:sp>
        <p:nvSpPr>
          <p:cNvPr id="3" name="コンテンツ プレースホルダー 2"/>
          <p:cNvSpPr>
            <a:spLocks noGrp="1"/>
          </p:cNvSpPr>
          <p:nvPr>
            <p:ph idx="1"/>
          </p:nvPr>
        </p:nvSpPr>
        <p:spPr>
          <a:xfrm>
            <a:off x="696000" y="1631639"/>
            <a:ext cx="10800000" cy="5040000"/>
          </a:xfrm>
        </p:spPr>
        <p:txBody>
          <a:bodyPr>
            <a:normAutofit/>
          </a:bodyPr>
          <a:lstStyle/>
          <a:p>
            <a:pPr>
              <a:buFont typeface="Arial" charset="0"/>
              <a:buChar char="•"/>
            </a:pPr>
            <a:r>
              <a:rPr lang="ja-JP" altLang="en-US" sz="2800"/>
              <a:t>人</a:t>
            </a:r>
            <a:r>
              <a:rPr lang="ja-JP" altLang="en-US" sz="2800" dirty="0"/>
              <a:t>はみな、いつでも、命にかかわるような大きな病気やケガをする可能性</a:t>
            </a:r>
            <a:r>
              <a:rPr lang="ja-JP" altLang="en-US" sz="2800"/>
              <a:t>がある</a:t>
            </a:r>
            <a:endParaRPr lang="en-US" altLang="ja-JP" sz="2800" dirty="0"/>
          </a:p>
          <a:p>
            <a:pPr>
              <a:buFont typeface="Arial" charset="0"/>
              <a:buChar char="•"/>
            </a:pPr>
            <a:endParaRPr lang="en-US" altLang="ja-JP" sz="2800" dirty="0"/>
          </a:p>
          <a:p>
            <a:pPr>
              <a:buFont typeface="Arial" charset="0"/>
              <a:buChar char="•"/>
            </a:pPr>
            <a:r>
              <a:rPr lang="ja-JP" altLang="en-US" sz="2800"/>
              <a:t>約</a:t>
            </a:r>
            <a:r>
              <a:rPr lang="en-US" altLang="ja-JP" sz="2800" dirty="0"/>
              <a:t>4</a:t>
            </a:r>
            <a:r>
              <a:rPr lang="ja-JP" altLang="en-US" sz="2800" dirty="0"/>
              <a:t>分の３の人が、これからの治療やケアについて自分で決めたり伝えたりするの</a:t>
            </a:r>
            <a:r>
              <a:rPr lang="ja-JP" altLang="en-US" sz="2800"/>
              <a:t>が難しくなる</a:t>
            </a:r>
            <a:endParaRPr lang="en-US" altLang="ja-JP" sz="2800" dirty="0"/>
          </a:p>
          <a:p>
            <a:pPr>
              <a:buFont typeface="Arial" charset="0"/>
              <a:buChar char="•"/>
            </a:pPr>
            <a:endParaRPr lang="en-US" altLang="ja-JP" sz="2800" dirty="0"/>
          </a:p>
          <a:p>
            <a:pPr>
              <a:buFont typeface="Arial" charset="0"/>
              <a:buChar char="•"/>
            </a:pPr>
            <a:r>
              <a:rPr lang="ja-JP" altLang="en-US" sz="2800" dirty="0"/>
              <a:t>治療やケアに関する考えを、あなたの大切な人と話し合っておくことで、もしもの時に、あなたの考えに沿った治療やケアを受けることができる</a:t>
            </a:r>
            <a:r>
              <a:rPr lang="ja-JP" altLang="en-US" sz="2800"/>
              <a:t>ようになる</a:t>
            </a:r>
            <a:endParaRPr lang="ja-JP" altLang="en-US" sz="2800" dirty="0"/>
          </a:p>
        </p:txBody>
      </p:sp>
    </p:spTree>
    <p:extLst>
      <p:ext uri="{BB962C8B-B14F-4D97-AF65-F5344CB8AC3E}">
        <p14:creationId xmlns:p14="http://schemas.microsoft.com/office/powerpoint/2010/main" val="1443836513"/>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36698" y="-319314"/>
            <a:ext cx="5251302" cy="6521287"/>
          </a:xfrm>
        </p:spPr>
        <p:txBody>
          <a:bodyPr>
            <a:normAutofit/>
          </a:bodyPr>
          <a:lstStyle/>
          <a:p>
            <a:r>
              <a:rPr lang="en-US" altLang="ja-JP" sz="4000" b="1" dirty="0">
                <a:solidFill>
                  <a:srgbClr val="0070C0"/>
                </a:solidFill>
                <a:latin typeface="Meiryo" charset="-128"/>
                <a:ea typeface="Meiryo" charset="-128"/>
                <a:cs typeface="Meiryo" charset="-128"/>
              </a:rPr>
              <a:t>5.</a:t>
            </a:r>
            <a:r>
              <a:rPr lang="ja-JP" altLang="en-US" sz="4000" b="1">
                <a:solidFill>
                  <a:srgbClr val="0070C0"/>
                </a:solidFill>
                <a:latin typeface="Meiryo" charset="-128"/>
                <a:ea typeface="Meiryo" charset="-128"/>
                <a:cs typeface="Meiryo" charset="-128"/>
              </a:rPr>
              <a:t>伝えましょう</a:t>
            </a:r>
            <a:r>
              <a:rPr lang="ja-JP" altLang="en-US" sz="4000">
                <a:solidFill>
                  <a:srgbClr val="0070C0"/>
                </a:solidFill>
                <a:latin typeface="Meiryo" charset="-128"/>
                <a:ea typeface="Meiryo" charset="-128"/>
                <a:cs typeface="Meiryo" charset="-128"/>
              </a:rPr>
              <a:t>：</a:t>
            </a:r>
            <a:endParaRPr lang="en-US" altLang="ja-JP" sz="4000" dirty="0">
              <a:solidFill>
                <a:srgbClr val="0070C0"/>
              </a:solidFill>
              <a:latin typeface="Meiryo" charset="-128"/>
              <a:ea typeface="Meiryo" charset="-128"/>
              <a:cs typeface="Meiryo" charset="-128"/>
            </a:endParaRPr>
          </a:p>
          <a:p>
            <a:r>
              <a:rPr lang="ja-JP" altLang="en-US" sz="3600">
                <a:solidFill>
                  <a:srgbClr val="0070C0"/>
                </a:solidFill>
                <a:latin typeface="Meiryo" charset="-128"/>
                <a:ea typeface="Meiryo" charset="-128"/>
                <a:cs typeface="Meiryo" charset="-128"/>
              </a:rPr>
              <a:t>もしもの時に、あなたの大切な人（代理決定者）にどれくらい任せるかについて</a:t>
            </a:r>
            <a:endParaRPr lang="ja-JP" altLang="en-US" sz="3600" dirty="0">
              <a:solidFill>
                <a:srgbClr val="0070C0"/>
              </a:solidFill>
              <a:latin typeface="Meiryo" charset="-128"/>
              <a:ea typeface="Meiryo" charset="-128"/>
              <a:cs typeface="Meiryo" charset="-128"/>
            </a:endParaRPr>
          </a:p>
        </p:txBody>
      </p:sp>
      <p:pic>
        <p:nvPicPr>
          <p:cNvPr id="2" name="図 1">
            <a:extLst>
              <a:ext uri="{FF2B5EF4-FFF2-40B4-BE49-F238E27FC236}">
                <a16:creationId xmlns:a16="http://schemas.microsoft.com/office/drawing/2014/main" id="{3CD95505-0D0B-3840-AA2C-883201A4E6A6}"/>
              </a:ext>
            </a:extLst>
          </p:cNvPr>
          <p:cNvPicPr>
            <a:picLocks noChangeAspect="1"/>
          </p:cNvPicPr>
          <p:nvPr/>
        </p:nvPicPr>
        <p:blipFill>
          <a:blip r:embed="rId2"/>
          <a:stretch>
            <a:fillRect/>
          </a:stretch>
        </p:blipFill>
        <p:spPr>
          <a:xfrm>
            <a:off x="5689600" y="163286"/>
            <a:ext cx="6502400" cy="6502400"/>
          </a:xfrm>
          <a:prstGeom prst="rect">
            <a:avLst/>
          </a:prstGeom>
        </p:spPr>
      </p:pic>
    </p:spTree>
    <p:extLst>
      <p:ext uri="{BB962C8B-B14F-4D97-AF65-F5344CB8AC3E}">
        <p14:creationId xmlns:p14="http://schemas.microsoft.com/office/powerpoint/2010/main" val="29283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670958" y="879072"/>
            <a:ext cx="8997043" cy="1143000"/>
          </a:xfrm>
        </p:spPr>
        <p:txBody>
          <a:bodyPr>
            <a:normAutofit fontScale="90000"/>
          </a:bodyPr>
          <a:lstStyle/>
          <a:p>
            <a:r>
              <a:rPr lang="ja-JP" altLang="en-US" dirty="0"/>
              <a:t>病状が悪化し、自分の考えが伝えられなくなった時に、あなたの考えとあなたの大切な</a:t>
            </a:r>
            <a:r>
              <a:rPr lang="ja-JP" altLang="en-US"/>
              <a:t>人（代理決定者）</a:t>
            </a:r>
            <a:r>
              <a:rPr lang="ja-JP" altLang="en-US" dirty="0"/>
              <a:t>の考えが違う時にどうしてほしいですか？</a:t>
            </a:r>
            <a:endParaRPr kumimoji="1" lang="ja-JP" altLang="en-US" dirty="0"/>
          </a:p>
        </p:txBody>
      </p:sp>
      <p:sp>
        <p:nvSpPr>
          <p:cNvPr id="5" name="コンテンツ プレースホルダー 4"/>
          <p:cNvSpPr>
            <a:spLocks noGrp="1"/>
          </p:cNvSpPr>
          <p:nvPr>
            <p:ph idx="1"/>
          </p:nvPr>
        </p:nvSpPr>
        <p:spPr>
          <a:xfrm>
            <a:off x="1981200" y="3099661"/>
            <a:ext cx="8229600" cy="3529738"/>
          </a:xfrm>
        </p:spPr>
        <p:txBody>
          <a:bodyPr>
            <a:normAutofit/>
          </a:bodyPr>
          <a:lstStyle/>
          <a:p>
            <a:pPr>
              <a:buFont typeface="Wingdings" charset="2"/>
              <a:buChar char="p"/>
            </a:pPr>
            <a:r>
              <a:rPr lang="ja-JP" altLang="en-US" dirty="0"/>
              <a:t>　</a:t>
            </a:r>
            <a:r>
              <a:rPr lang="ja-JP" altLang="ja-JP" dirty="0"/>
              <a:t>私</a:t>
            </a:r>
            <a:r>
              <a:rPr lang="ja-JP" altLang="ja-JP"/>
              <a:t>の望</a:t>
            </a:r>
            <a:r>
              <a:rPr lang="ja-JP" altLang="en-US"/>
              <a:t>んでいた</a:t>
            </a:r>
            <a:r>
              <a:rPr lang="ja-JP" altLang="ja-JP"/>
              <a:t>とおり</a:t>
            </a:r>
            <a:r>
              <a:rPr lang="ja-JP" altLang="ja-JP" dirty="0"/>
              <a:t>にしてほしい</a:t>
            </a:r>
            <a:endParaRPr lang="en-US" altLang="ja-JP" dirty="0"/>
          </a:p>
          <a:p>
            <a:pPr>
              <a:buFont typeface="Wingdings" charset="2"/>
              <a:buChar char="p"/>
            </a:pPr>
            <a:r>
              <a:rPr lang="ja-JP" altLang="en-US" dirty="0"/>
              <a:t>　</a:t>
            </a:r>
            <a:r>
              <a:rPr lang="ja-JP" altLang="ja-JP" dirty="0"/>
              <a:t>私の希望を基本と</a:t>
            </a:r>
            <a:r>
              <a:rPr lang="ja-JP" altLang="ja-JP"/>
              <a:t>して、</a:t>
            </a:r>
            <a:r>
              <a:rPr lang="ja-JP" altLang="en-US"/>
              <a:t>医療福祉従事者と代理決定者</a:t>
            </a:r>
            <a:r>
              <a:rPr lang="ja-JP" altLang="ja-JP"/>
              <a:t>で</a:t>
            </a:r>
            <a:r>
              <a:rPr lang="ja-JP" altLang="ja-JP" dirty="0"/>
              <a:t>相談して決めてほしい</a:t>
            </a:r>
            <a:endParaRPr lang="en-US" altLang="ja-JP" dirty="0"/>
          </a:p>
          <a:p>
            <a:pPr>
              <a:buFont typeface="Wingdings" charset="2"/>
              <a:buChar char="p"/>
            </a:pPr>
            <a:r>
              <a:rPr lang="ja-JP" altLang="en-US" dirty="0"/>
              <a:t>　</a:t>
            </a:r>
            <a:r>
              <a:rPr lang="ja-JP" altLang="ja-JP" dirty="0"/>
              <a:t>私の希望と違って</a:t>
            </a:r>
            <a:r>
              <a:rPr lang="ja-JP" altLang="ja-JP"/>
              <a:t>も、</a:t>
            </a:r>
            <a:r>
              <a:rPr lang="ja-JP" altLang="en-US"/>
              <a:t>医療福祉従事者</a:t>
            </a:r>
            <a:r>
              <a:rPr lang="ja-JP" altLang="ja-JP"/>
              <a:t>と</a:t>
            </a:r>
            <a:r>
              <a:rPr lang="ja-JP" altLang="en-US"/>
              <a:t>代理決定者</a:t>
            </a:r>
            <a:r>
              <a:rPr lang="ja-JP" altLang="ja-JP"/>
              <a:t>で</a:t>
            </a:r>
            <a:r>
              <a:rPr lang="ja-JP" altLang="ja-JP" dirty="0"/>
              <a:t>相談</a:t>
            </a:r>
            <a:r>
              <a:rPr lang="ja-JP" altLang="ja-JP"/>
              <a:t>して決めて</a:t>
            </a:r>
            <a:r>
              <a:rPr lang="ja-JP" altLang="en-US"/>
              <a:t>よい</a:t>
            </a:r>
            <a:endParaRPr lang="en-US" altLang="ja-JP" dirty="0"/>
          </a:p>
        </p:txBody>
      </p:sp>
    </p:spTree>
    <p:extLst>
      <p:ext uri="{BB962C8B-B14F-4D97-AF65-F5344CB8AC3E}">
        <p14:creationId xmlns:p14="http://schemas.microsoft.com/office/powerpoint/2010/main" val="1778505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b="1"/>
              <a:t>代理決定者と</a:t>
            </a:r>
            <a:r>
              <a:rPr kumimoji="1" lang="ja-JP" altLang="en-US" b="1" dirty="0"/>
              <a:t>話すだけでは</a:t>
            </a:r>
            <a:br>
              <a:rPr kumimoji="1" lang="en-US" altLang="ja-JP" b="1" dirty="0"/>
            </a:br>
            <a:r>
              <a:rPr kumimoji="1" lang="ja-JP" altLang="en-US" b="1" dirty="0"/>
              <a:t>十分ではありません</a:t>
            </a:r>
          </a:p>
        </p:txBody>
      </p:sp>
      <p:sp>
        <p:nvSpPr>
          <p:cNvPr id="3" name="コンテンツ プレースホルダー 2"/>
          <p:cNvSpPr>
            <a:spLocks noGrp="1"/>
          </p:cNvSpPr>
          <p:nvPr>
            <p:ph idx="1"/>
          </p:nvPr>
        </p:nvSpPr>
        <p:spPr/>
        <p:txBody>
          <a:bodyPr>
            <a:normAutofit/>
          </a:bodyPr>
          <a:lstStyle/>
          <a:p>
            <a:r>
              <a:rPr lang="ja-JP" altLang="en-US"/>
              <a:t>代理決定者以外</a:t>
            </a:r>
            <a:r>
              <a:rPr lang="ja-JP" altLang="en-US" dirty="0"/>
              <a:t>の家族や知人、医療従事者（意思や看護師など）などにもあなたの希望や考えを伝えておきましょう、あなたの希望が尊重されやすくなります</a:t>
            </a:r>
            <a:endParaRPr lang="en-US" altLang="ja-JP" dirty="0"/>
          </a:p>
          <a:p>
            <a:endParaRPr kumimoji="1" lang="en-US" altLang="ja-JP" dirty="0"/>
          </a:p>
          <a:p>
            <a:r>
              <a:rPr lang="ja-JP" altLang="en-US" dirty="0"/>
              <a:t>医療従事者に希望を伝えたあとでもいつでも内容は訂正することができます</a:t>
            </a:r>
            <a:endParaRPr lang="en-US" altLang="ja-JP" dirty="0"/>
          </a:p>
          <a:p>
            <a:pPr lvl="1"/>
            <a:r>
              <a:rPr lang="ja-JP" altLang="en-US" dirty="0"/>
              <a:t>病状が変化したときなど定期的に考えを整理して、話し合っておきましょう</a:t>
            </a:r>
            <a:endParaRPr lang="en-US" altLang="ja-JP" dirty="0"/>
          </a:p>
          <a:p>
            <a:pPr lvl="1"/>
            <a:endParaRPr kumimoji="1" lang="ja-JP" altLang="en-US" dirty="0"/>
          </a:p>
        </p:txBody>
      </p:sp>
    </p:spTree>
    <p:extLst>
      <p:ext uri="{BB962C8B-B14F-4D97-AF65-F5344CB8AC3E}">
        <p14:creationId xmlns:p14="http://schemas.microsoft.com/office/powerpoint/2010/main" val="393911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847E07D-83B4-414A-AAE9-5458DEB55C9E}"/>
              </a:ext>
            </a:extLst>
          </p:cNvPr>
          <p:cNvSpPr>
            <a:spLocks noGrp="1"/>
          </p:cNvSpPr>
          <p:nvPr>
            <p:ph idx="1"/>
          </p:nvPr>
        </p:nvSpPr>
        <p:spPr>
          <a:xfrm>
            <a:off x="609600" y="144627"/>
            <a:ext cx="10972800" cy="1433285"/>
          </a:xfrm>
        </p:spPr>
        <p:txBody>
          <a:bodyPr/>
          <a:lstStyle/>
          <a:p>
            <a:pPr marL="0" indent="0" algn="ctr">
              <a:buNone/>
            </a:pPr>
            <a:r>
              <a:rPr lang="ja-JP" altLang="en-US" b="1"/>
              <a:t>「もしものとき」について話し合おう</a:t>
            </a:r>
            <a:endParaRPr lang="en-US" altLang="ja-JP" b="1" dirty="0"/>
          </a:p>
          <a:p>
            <a:pPr marL="0" indent="0" algn="ctr">
              <a:buNone/>
            </a:pPr>
            <a:r>
              <a:rPr lang="ja-JP" altLang="en-US" b="1"/>
              <a:t>自分らしく生きる</a:t>
            </a:r>
          </a:p>
        </p:txBody>
      </p:sp>
      <p:pic>
        <p:nvPicPr>
          <p:cNvPr id="5" name="図 4">
            <a:extLst>
              <a:ext uri="{FF2B5EF4-FFF2-40B4-BE49-F238E27FC236}">
                <a16:creationId xmlns:a16="http://schemas.microsoft.com/office/drawing/2014/main" id="{E3B4A4C9-6161-3E49-B2AB-A1482A6AB169}"/>
              </a:ext>
            </a:extLst>
          </p:cNvPr>
          <p:cNvPicPr>
            <a:picLocks noChangeAspect="1"/>
          </p:cNvPicPr>
          <p:nvPr/>
        </p:nvPicPr>
        <p:blipFill>
          <a:blip r:embed="rId3"/>
          <a:stretch>
            <a:fillRect/>
          </a:stretch>
        </p:blipFill>
        <p:spPr>
          <a:xfrm>
            <a:off x="0" y="2192067"/>
            <a:ext cx="12192000" cy="3510604"/>
          </a:xfrm>
          <a:prstGeom prst="rect">
            <a:avLst/>
          </a:prstGeom>
        </p:spPr>
      </p:pic>
      <p:sp>
        <p:nvSpPr>
          <p:cNvPr id="2" name="テキスト ボックス 1">
            <a:extLst>
              <a:ext uri="{FF2B5EF4-FFF2-40B4-BE49-F238E27FC236}">
                <a16:creationId xmlns:a16="http://schemas.microsoft.com/office/drawing/2014/main" id="{4DEC2071-03F4-9546-B706-44560644DA15}"/>
              </a:ext>
            </a:extLst>
          </p:cNvPr>
          <p:cNvSpPr txBox="1"/>
          <p:nvPr/>
        </p:nvSpPr>
        <p:spPr>
          <a:xfrm>
            <a:off x="6774024" y="6214188"/>
            <a:ext cx="4766381" cy="646331"/>
          </a:xfrm>
          <a:prstGeom prst="rect">
            <a:avLst/>
          </a:prstGeom>
          <a:noFill/>
        </p:spPr>
        <p:txBody>
          <a:bodyPr wrap="square" rtlCol="0">
            <a:spAutoFit/>
          </a:bodyPr>
          <a:lstStyle/>
          <a:p>
            <a:r>
              <a:rPr kumimoji="1" lang="ja-JP" altLang="en-US" dirty="0"/>
              <a:t>参考：厚生労働省</a:t>
            </a:r>
            <a:r>
              <a:rPr kumimoji="1" lang="en-US" altLang="ja-JP" dirty="0"/>
              <a:t>HP</a:t>
            </a:r>
            <a:r>
              <a:rPr kumimoji="1" lang="ja-JP" altLang="en-US" dirty="0"/>
              <a:t>：人生会議してみませんか</a:t>
            </a:r>
            <a:endParaRPr kumimoji="1" lang="en-US" altLang="ja-JP" dirty="0"/>
          </a:p>
          <a:p>
            <a:endParaRPr kumimoji="1" lang="ja-JP" altLang="en-US" dirty="0"/>
          </a:p>
        </p:txBody>
      </p:sp>
    </p:spTree>
    <p:extLst>
      <p:ext uri="{BB962C8B-B14F-4D97-AF65-F5344CB8AC3E}">
        <p14:creationId xmlns:p14="http://schemas.microsoft.com/office/powerpoint/2010/main" val="3015173111"/>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a:t>アドバンス・ケア・プランニング</a:t>
            </a:r>
            <a:br>
              <a:rPr lang="en-US" altLang="ja-JP" b="1" dirty="0"/>
            </a:br>
            <a:r>
              <a:rPr lang="en-US" altLang="ja-JP" b="1" dirty="0"/>
              <a:t>(</a:t>
            </a:r>
            <a:r>
              <a:rPr lang="en" altLang="ja-JP" b="1" dirty="0"/>
              <a:t>ACP</a:t>
            </a:r>
            <a:r>
              <a:rPr lang="ja-JP" altLang="en" b="1"/>
              <a:t>、</a:t>
            </a:r>
            <a:r>
              <a:rPr lang="ja-JP" altLang="en-US" b="1"/>
              <a:t>人生会議）</a:t>
            </a:r>
            <a:endParaRPr kumimoji="1" lang="ja-JP" altLang="en-US" b="1" dirty="0"/>
          </a:p>
        </p:txBody>
      </p:sp>
      <p:sp>
        <p:nvSpPr>
          <p:cNvPr id="3" name="コンテンツ プレースホルダー 2"/>
          <p:cNvSpPr>
            <a:spLocks noGrp="1"/>
          </p:cNvSpPr>
          <p:nvPr>
            <p:ph idx="1"/>
          </p:nvPr>
        </p:nvSpPr>
        <p:spPr/>
        <p:txBody>
          <a:bodyPr>
            <a:normAutofit/>
          </a:bodyPr>
          <a:lstStyle/>
          <a:p>
            <a:r>
              <a:rPr lang="ja-JP" altLang="en-US"/>
              <a:t>あなたが大事にしていることや望んでいること、どこで、どのような医療・ケアを受けたいかを、自分自身で前もって考え、周囲の信頼する人たちと共有しておくこと。</a:t>
            </a:r>
          </a:p>
          <a:p>
            <a:endParaRPr lang="ja-JP" altLang="en-US" sz="4000" dirty="0"/>
          </a:p>
        </p:txBody>
      </p:sp>
      <p:pic>
        <p:nvPicPr>
          <p:cNvPr id="5" name="図 4">
            <a:extLst>
              <a:ext uri="{FF2B5EF4-FFF2-40B4-BE49-F238E27FC236}">
                <a16:creationId xmlns:a16="http://schemas.microsoft.com/office/drawing/2014/main" id="{6B2CCBA0-62B1-DD40-9133-B328539E57CD}"/>
              </a:ext>
            </a:extLst>
          </p:cNvPr>
          <p:cNvPicPr>
            <a:picLocks noChangeAspect="1"/>
          </p:cNvPicPr>
          <p:nvPr/>
        </p:nvPicPr>
        <p:blipFill>
          <a:blip r:embed="rId2"/>
          <a:stretch>
            <a:fillRect/>
          </a:stretch>
        </p:blipFill>
        <p:spPr>
          <a:xfrm>
            <a:off x="7015549" y="3055545"/>
            <a:ext cx="5176451" cy="3802455"/>
          </a:xfrm>
          <a:prstGeom prst="rect">
            <a:avLst/>
          </a:prstGeom>
        </p:spPr>
      </p:pic>
    </p:spTree>
    <p:extLst>
      <p:ext uri="{BB962C8B-B14F-4D97-AF65-F5344CB8AC3E}">
        <p14:creationId xmlns:p14="http://schemas.microsoft.com/office/powerpoint/2010/main" val="135525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4942" y="274638"/>
            <a:ext cx="8576840" cy="1143000"/>
          </a:xfrm>
        </p:spPr>
        <p:txBody>
          <a:bodyPr>
            <a:noAutofit/>
          </a:bodyPr>
          <a:lstStyle/>
          <a:p>
            <a:r>
              <a:rPr lang="ja-JP" altLang="en-US" sz="3600" b="1" dirty="0"/>
              <a:t>これからの治療・ケアに関する話し合い</a:t>
            </a:r>
            <a:br>
              <a:rPr lang="en-US" altLang="ja-JP" sz="3600" b="1" dirty="0"/>
            </a:br>
            <a:r>
              <a:rPr lang="en-US" altLang="ja-JP" sz="2400" b="1" dirty="0">
                <a:solidFill>
                  <a:schemeClr val="tx1"/>
                </a:solidFill>
              </a:rPr>
              <a:t>5</a:t>
            </a:r>
            <a:r>
              <a:rPr lang="ja-JP" altLang="en-US" sz="2400" b="1" dirty="0">
                <a:solidFill>
                  <a:schemeClr val="tx1"/>
                </a:solidFill>
              </a:rPr>
              <a:t>つのステップ</a:t>
            </a:r>
          </a:p>
        </p:txBody>
      </p:sp>
      <p:sp>
        <p:nvSpPr>
          <p:cNvPr id="3" name="コンテンツ プレースホルダー 2"/>
          <p:cNvSpPr>
            <a:spLocks noGrp="1"/>
          </p:cNvSpPr>
          <p:nvPr>
            <p:ph idx="1"/>
          </p:nvPr>
        </p:nvSpPr>
        <p:spPr>
          <a:xfrm>
            <a:off x="1824942" y="1818000"/>
            <a:ext cx="10800000" cy="5040000"/>
          </a:xfrm>
        </p:spPr>
        <p:txBody>
          <a:bodyPr>
            <a:normAutofit/>
          </a:bodyPr>
          <a:lstStyle/>
          <a:p>
            <a:pPr marL="0" indent="0">
              <a:buNone/>
            </a:pPr>
            <a:r>
              <a:rPr lang="ja-JP" altLang="en-US" sz="3600" b="1" dirty="0"/>
              <a:t>ステップ１：考えてみましょう</a:t>
            </a:r>
            <a:endParaRPr lang="en-US" altLang="ja-JP" sz="3600" dirty="0"/>
          </a:p>
          <a:p>
            <a:pPr marL="0" indent="0">
              <a:buNone/>
            </a:pPr>
            <a:r>
              <a:rPr lang="ja-JP" altLang="en-US" sz="3600" b="1" dirty="0"/>
              <a:t>ステップ２：</a:t>
            </a:r>
            <a:r>
              <a:rPr kumimoji="1" lang="ja-JP" altLang="en-US" sz="3600" b="1" dirty="0"/>
              <a:t>信頼できる人が</a:t>
            </a:r>
            <a:r>
              <a:rPr kumimoji="1" lang="ja-JP" altLang="en-US" sz="3600" b="1"/>
              <a:t>誰かを考えて</a:t>
            </a:r>
            <a:endParaRPr kumimoji="1" lang="en-US" altLang="ja-JP" sz="3600" b="1" dirty="0"/>
          </a:p>
          <a:p>
            <a:pPr marL="0" indent="0">
              <a:buNone/>
            </a:pPr>
            <a:r>
              <a:rPr lang="ja-JP" altLang="en-US" sz="3600" b="1"/>
              <a:t>　　　　　　</a:t>
            </a:r>
            <a:r>
              <a:rPr kumimoji="1" lang="ja-JP" altLang="en-US" sz="3600" b="1"/>
              <a:t>みましょう</a:t>
            </a:r>
            <a:endParaRPr kumimoji="1" lang="en-US" altLang="ja-JP" sz="3600" b="1" dirty="0"/>
          </a:p>
          <a:p>
            <a:pPr marL="0" indent="0">
              <a:buNone/>
            </a:pPr>
            <a:r>
              <a:rPr lang="ja-JP" altLang="en-US" sz="3600" b="1"/>
              <a:t>ステップ</a:t>
            </a:r>
            <a:r>
              <a:rPr lang="ja-JP" altLang="en-US" sz="3600" b="1" dirty="0"/>
              <a:t>３：主治医に質問してみましょう</a:t>
            </a:r>
            <a:endParaRPr lang="en-US" altLang="ja-JP" sz="3600" b="1" dirty="0"/>
          </a:p>
          <a:p>
            <a:pPr marL="0" indent="0">
              <a:buNone/>
            </a:pPr>
            <a:r>
              <a:rPr lang="ja-JP" altLang="en-US" sz="3600" b="1" dirty="0"/>
              <a:t>ステップ４：話し合いましょう</a:t>
            </a:r>
            <a:endParaRPr lang="en-US" altLang="ja-JP" sz="3600" b="1" dirty="0"/>
          </a:p>
          <a:p>
            <a:pPr marL="0" indent="0">
              <a:buNone/>
            </a:pPr>
            <a:r>
              <a:rPr lang="ja-JP" altLang="en-US" sz="3600" b="1" dirty="0"/>
              <a:t>ステップ５：伝えましょう</a:t>
            </a:r>
            <a:endParaRPr lang="en-US" altLang="ja-JP" sz="3600" dirty="0"/>
          </a:p>
        </p:txBody>
      </p:sp>
    </p:spTree>
    <p:extLst>
      <p:ext uri="{BB962C8B-B14F-4D97-AF65-F5344CB8AC3E}">
        <p14:creationId xmlns:p14="http://schemas.microsoft.com/office/powerpoint/2010/main" val="6593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4942" y="274638"/>
            <a:ext cx="8576840" cy="1143000"/>
          </a:xfrm>
        </p:spPr>
        <p:txBody>
          <a:bodyPr>
            <a:noAutofit/>
          </a:bodyPr>
          <a:lstStyle/>
          <a:p>
            <a:r>
              <a:rPr lang="ja-JP" altLang="en-US" sz="3600" b="1" dirty="0"/>
              <a:t>これからの治療・ケアに関する話し合い</a:t>
            </a:r>
            <a:br>
              <a:rPr lang="en-US" altLang="ja-JP" sz="3600" b="1" dirty="0"/>
            </a:br>
            <a:r>
              <a:rPr lang="en-US" altLang="ja-JP" sz="2400" b="1" dirty="0">
                <a:solidFill>
                  <a:schemeClr val="tx1"/>
                </a:solidFill>
              </a:rPr>
              <a:t>5</a:t>
            </a:r>
            <a:r>
              <a:rPr lang="ja-JP" altLang="en-US" sz="2400" b="1" dirty="0">
                <a:solidFill>
                  <a:schemeClr val="tx1"/>
                </a:solidFill>
              </a:rPr>
              <a:t>つのステップ</a:t>
            </a:r>
          </a:p>
        </p:txBody>
      </p:sp>
      <p:sp>
        <p:nvSpPr>
          <p:cNvPr id="3" name="コンテンツ プレースホルダー 2"/>
          <p:cNvSpPr>
            <a:spLocks noGrp="1"/>
          </p:cNvSpPr>
          <p:nvPr>
            <p:ph idx="1"/>
          </p:nvPr>
        </p:nvSpPr>
        <p:spPr>
          <a:xfrm>
            <a:off x="1824942" y="1818000"/>
            <a:ext cx="10800000" cy="5040000"/>
          </a:xfrm>
        </p:spPr>
        <p:txBody>
          <a:bodyPr>
            <a:normAutofit/>
          </a:bodyPr>
          <a:lstStyle/>
          <a:p>
            <a:pPr marL="0" indent="0">
              <a:buNone/>
            </a:pPr>
            <a:r>
              <a:rPr lang="ja-JP" altLang="en-US" sz="3600" b="1" dirty="0"/>
              <a:t>ステップ１：考えてみましょう</a:t>
            </a:r>
            <a:endParaRPr lang="en-US" altLang="ja-JP" sz="3600" dirty="0"/>
          </a:p>
          <a:p>
            <a:pPr marL="0" indent="0">
              <a:buNone/>
            </a:pPr>
            <a:r>
              <a:rPr lang="ja-JP" altLang="en-US" sz="3600" b="1" dirty="0">
                <a:solidFill>
                  <a:schemeClr val="bg1">
                    <a:lumMod val="85000"/>
                  </a:schemeClr>
                </a:solidFill>
              </a:rPr>
              <a:t>ステップ２：</a:t>
            </a:r>
            <a:r>
              <a:rPr kumimoji="1" lang="ja-JP" altLang="en-US" sz="3600" b="1" dirty="0">
                <a:solidFill>
                  <a:schemeClr val="bg1">
                    <a:lumMod val="85000"/>
                  </a:schemeClr>
                </a:solidFill>
              </a:rPr>
              <a:t>信頼できる人が</a:t>
            </a:r>
            <a:r>
              <a:rPr kumimoji="1" lang="ja-JP" altLang="en-US" sz="3600" b="1">
                <a:solidFill>
                  <a:schemeClr val="bg1">
                    <a:lumMod val="85000"/>
                  </a:schemeClr>
                </a:solidFill>
              </a:rPr>
              <a:t>誰かを考えて</a:t>
            </a:r>
            <a:endParaRPr kumimoji="1" lang="en-US" altLang="ja-JP" sz="3600" b="1" dirty="0">
              <a:solidFill>
                <a:schemeClr val="bg1">
                  <a:lumMod val="85000"/>
                </a:schemeClr>
              </a:solidFill>
            </a:endParaRPr>
          </a:p>
          <a:p>
            <a:pPr marL="0" indent="0">
              <a:buNone/>
            </a:pPr>
            <a:r>
              <a:rPr lang="ja-JP" altLang="en-US" sz="3600" b="1">
                <a:solidFill>
                  <a:schemeClr val="bg1">
                    <a:lumMod val="85000"/>
                  </a:schemeClr>
                </a:solidFill>
              </a:rPr>
              <a:t>　　　　　　</a:t>
            </a:r>
            <a:r>
              <a:rPr kumimoji="1" lang="ja-JP" altLang="en-US" sz="3600" b="1">
                <a:solidFill>
                  <a:schemeClr val="bg1">
                    <a:lumMod val="85000"/>
                  </a:schemeClr>
                </a:solidFill>
              </a:rPr>
              <a:t>みましょう</a:t>
            </a:r>
            <a:endParaRPr kumimoji="1" lang="en-US" altLang="ja-JP" sz="3600" b="1" dirty="0">
              <a:solidFill>
                <a:schemeClr val="bg1">
                  <a:lumMod val="85000"/>
                </a:schemeClr>
              </a:solidFill>
            </a:endParaRPr>
          </a:p>
          <a:p>
            <a:pPr marL="0" indent="0">
              <a:buNone/>
            </a:pPr>
            <a:r>
              <a:rPr lang="ja-JP" altLang="en-US" sz="3600" b="1">
                <a:solidFill>
                  <a:schemeClr val="bg1">
                    <a:lumMod val="85000"/>
                  </a:schemeClr>
                </a:solidFill>
              </a:rPr>
              <a:t>ステップ</a:t>
            </a:r>
            <a:r>
              <a:rPr lang="ja-JP" altLang="en-US" sz="3600" b="1" dirty="0">
                <a:solidFill>
                  <a:schemeClr val="bg1">
                    <a:lumMod val="85000"/>
                  </a:schemeClr>
                </a:solidFill>
              </a:rPr>
              <a:t>３：主治医に質問してみましょう</a:t>
            </a:r>
            <a:endParaRPr lang="en-US" altLang="ja-JP" sz="3600" b="1" dirty="0">
              <a:solidFill>
                <a:schemeClr val="bg1">
                  <a:lumMod val="85000"/>
                </a:schemeClr>
              </a:solidFill>
            </a:endParaRPr>
          </a:p>
          <a:p>
            <a:pPr marL="0" indent="0">
              <a:buNone/>
            </a:pPr>
            <a:r>
              <a:rPr lang="ja-JP" altLang="en-US" sz="3600" b="1" dirty="0">
                <a:solidFill>
                  <a:schemeClr val="bg1">
                    <a:lumMod val="85000"/>
                  </a:schemeClr>
                </a:solidFill>
              </a:rPr>
              <a:t>ステップ４：話し合いましょう</a:t>
            </a:r>
            <a:endParaRPr lang="en-US" altLang="ja-JP" sz="3600" b="1" dirty="0">
              <a:solidFill>
                <a:schemeClr val="bg1">
                  <a:lumMod val="85000"/>
                </a:schemeClr>
              </a:solidFill>
            </a:endParaRPr>
          </a:p>
          <a:p>
            <a:pPr marL="0" indent="0">
              <a:buNone/>
            </a:pPr>
            <a:r>
              <a:rPr lang="ja-JP" altLang="en-US" sz="3600" b="1" dirty="0">
                <a:solidFill>
                  <a:schemeClr val="bg1">
                    <a:lumMod val="85000"/>
                  </a:schemeClr>
                </a:solidFill>
              </a:rPr>
              <a:t>ステップ５：伝えましょう</a:t>
            </a:r>
            <a:endParaRPr lang="en-US" altLang="ja-JP" sz="3600" dirty="0">
              <a:solidFill>
                <a:schemeClr val="bg1">
                  <a:lumMod val="85000"/>
                </a:schemeClr>
              </a:solidFill>
            </a:endParaRPr>
          </a:p>
        </p:txBody>
      </p:sp>
      <p:cxnSp>
        <p:nvCxnSpPr>
          <p:cNvPr id="5" name="直線矢印コネクタ 4">
            <a:extLst>
              <a:ext uri="{FF2B5EF4-FFF2-40B4-BE49-F238E27FC236}">
                <a16:creationId xmlns:a16="http://schemas.microsoft.com/office/drawing/2014/main" id="{F539F150-7630-BB4B-8F8A-928DFD352421}"/>
              </a:ext>
            </a:extLst>
          </p:cNvPr>
          <p:cNvCxnSpPr/>
          <p:nvPr/>
        </p:nvCxnSpPr>
        <p:spPr>
          <a:xfrm>
            <a:off x="1149178" y="1818000"/>
            <a:ext cx="0" cy="3952605"/>
          </a:xfrm>
          <a:prstGeom prst="straightConnector1">
            <a:avLst/>
          </a:prstGeom>
          <a:ln w="123825">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5122" name="Picture 2">
            <a:extLst>
              <a:ext uri="{FF2B5EF4-FFF2-40B4-BE49-F238E27FC236}">
                <a16:creationId xmlns:a16="http://schemas.microsoft.com/office/drawing/2014/main" id="{D455B63F-7516-C541-8ECB-2FD580A62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357" y="4453925"/>
            <a:ext cx="1879600"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77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8379" y="790832"/>
            <a:ext cx="5515091" cy="4831491"/>
          </a:xfrm>
        </p:spPr>
        <p:txBody>
          <a:bodyPr>
            <a:normAutofit/>
          </a:bodyPr>
          <a:lstStyle/>
          <a:p>
            <a:pPr marL="742950" indent="-742950">
              <a:buAutoNum type="arabicPeriod"/>
            </a:pPr>
            <a:r>
              <a:rPr lang="ja-JP" altLang="en-US" sz="4000" b="1" dirty="0">
                <a:solidFill>
                  <a:srgbClr val="0070C0"/>
                </a:solidFill>
                <a:latin typeface="Meiryo" charset="-128"/>
                <a:ea typeface="Meiryo" charset="-128"/>
                <a:cs typeface="Meiryo" charset="-128"/>
              </a:rPr>
              <a:t>考えて</a:t>
            </a:r>
            <a:r>
              <a:rPr lang="ja-JP" altLang="en-US" sz="4000" b="1">
                <a:solidFill>
                  <a:srgbClr val="0070C0"/>
                </a:solidFill>
                <a:latin typeface="Meiryo" charset="-128"/>
                <a:ea typeface="Meiryo" charset="-128"/>
                <a:cs typeface="Meiryo" charset="-128"/>
              </a:rPr>
              <a:t>みましょう</a:t>
            </a:r>
            <a:r>
              <a:rPr lang="ja-JP" altLang="en-US" sz="4000">
                <a:solidFill>
                  <a:srgbClr val="0070C0"/>
                </a:solidFill>
                <a:latin typeface="Meiryo" charset="-128"/>
                <a:ea typeface="Meiryo" charset="-128"/>
                <a:cs typeface="Meiryo" charset="-128"/>
              </a:rPr>
              <a:t>：</a:t>
            </a:r>
            <a:br>
              <a:rPr lang="en-US" altLang="ja-JP" sz="4000" dirty="0">
                <a:solidFill>
                  <a:srgbClr val="0070C0"/>
                </a:solidFill>
                <a:latin typeface="Meiryo" charset="-128"/>
                <a:ea typeface="Meiryo" charset="-128"/>
                <a:cs typeface="Meiryo" charset="-128"/>
              </a:rPr>
            </a:br>
            <a:r>
              <a:rPr lang="ja-JP" altLang="en-US" sz="4000">
                <a:solidFill>
                  <a:srgbClr val="0070C0"/>
                </a:solidFill>
                <a:latin typeface="Meiryo" charset="-128"/>
                <a:ea typeface="Meiryo" charset="-128"/>
                <a:cs typeface="Meiryo" charset="-128"/>
              </a:rPr>
              <a:t>あなた</a:t>
            </a:r>
            <a:r>
              <a:rPr lang="ja-JP" altLang="en-US" sz="4000" dirty="0">
                <a:solidFill>
                  <a:srgbClr val="0070C0"/>
                </a:solidFill>
                <a:latin typeface="Meiryo" charset="-128"/>
                <a:ea typeface="Meiryo" charset="-128"/>
                <a:cs typeface="Meiryo" charset="-128"/>
              </a:rPr>
              <a:t>に</a:t>
            </a:r>
            <a:r>
              <a:rPr lang="ja-JP" altLang="en-US" sz="4000">
                <a:solidFill>
                  <a:srgbClr val="0070C0"/>
                </a:solidFill>
                <a:latin typeface="Meiryo" charset="-128"/>
                <a:ea typeface="Meiryo" charset="-128"/>
                <a:cs typeface="Meiryo" charset="-128"/>
              </a:rPr>
              <a:t>とって最も</a:t>
            </a:r>
            <a:br>
              <a:rPr lang="en-US" altLang="ja-JP" sz="4000" dirty="0">
                <a:solidFill>
                  <a:srgbClr val="0070C0"/>
                </a:solidFill>
                <a:latin typeface="Meiryo" charset="-128"/>
                <a:ea typeface="Meiryo" charset="-128"/>
                <a:cs typeface="Meiryo" charset="-128"/>
              </a:rPr>
            </a:br>
            <a:r>
              <a:rPr lang="ja-JP" altLang="en-US" sz="4000">
                <a:solidFill>
                  <a:srgbClr val="0070C0"/>
                </a:solidFill>
                <a:latin typeface="Meiryo" charset="-128"/>
                <a:ea typeface="Meiryo" charset="-128"/>
                <a:cs typeface="Meiryo" charset="-128"/>
              </a:rPr>
              <a:t>大切</a:t>
            </a:r>
            <a:r>
              <a:rPr lang="ja-JP" altLang="en-US" sz="4000" dirty="0">
                <a:solidFill>
                  <a:srgbClr val="0070C0"/>
                </a:solidFill>
                <a:latin typeface="Meiryo" charset="-128"/>
                <a:ea typeface="Meiryo" charset="-128"/>
                <a:cs typeface="Meiryo" charset="-128"/>
              </a:rPr>
              <a:t>な</a:t>
            </a:r>
            <a:r>
              <a:rPr lang="ja-JP" altLang="en-US" sz="4000">
                <a:solidFill>
                  <a:srgbClr val="0070C0"/>
                </a:solidFill>
                <a:latin typeface="Meiryo" charset="-128"/>
                <a:ea typeface="Meiryo" charset="-128"/>
                <a:cs typeface="Meiryo" charset="-128"/>
              </a:rPr>
              <a:t>ことは</a:t>
            </a:r>
            <a:br>
              <a:rPr lang="en-US" altLang="ja-JP" sz="4000" dirty="0">
                <a:solidFill>
                  <a:srgbClr val="0070C0"/>
                </a:solidFill>
                <a:latin typeface="Meiryo" charset="-128"/>
                <a:ea typeface="Meiryo" charset="-128"/>
                <a:cs typeface="Meiryo" charset="-128"/>
              </a:rPr>
            </a:br>
            <a:r>
              <a:rPr lang="ja-JP" altLang="en-US" sz="4000">
                <a:solidFill>
                  <a:srgbClr val="0070C0"/>
                </a:solidFill>
                <a:latin typeface="Meiryo" charset="-128"/>
                <a:ea typeface="Meiryo" charset="-128"/>
                <a:cs typeface="Meiryo" charset="-128"/>
              </a:rPr>
              <a:t>何</a:t>
            </a:r>
            <a:r>
              <a:rPr lang="ja-JP" altLang="en-US" sz="4000" dirty="0">
                <a:solidFill>
                  <a:srgbClr val="0070C0"/>
                </a:solidFill>
                <a:latin typeface="Meiryo" charset="-128"/>
                <a:ea typeface="Meiryo" charset="-128"/>
                <a:cs typeface="Meiryo" charset="-128"/>
              </a:rPr>
              <a:t>ですか？</a:t>
            </a:r>
            <a:endParaRPr lang="ja-JP" altLang="en-US" sz="4000" dirty="0"/>
          </a:p>
        </p:txBody>
      </p:sp>
      <p:sp>
        <p:nvSpPr>
          <p:cNvPr id="2" name="Rectangle 1">
            <a:extLst>
              <a:ext uri="{FF2B5EF4-FFF2-40B4-BE49-F238E27FC236}">
                <a16:creationId xmlns:a16="http://schemas.microsoft.com/office/drawing/2014/main" id="{3FBBFCE2-9ECC-3845-800E-CD3B92FA4C01}"/>
              </a:ext>
            </a:extLst>
          </p:cNvPr>
          <p:cNvSpPr>
            <a:spLocks noChangeArrowheads="1"/>
          </p:cNvSpPr>
          <p:nvPr/>
        </p:nvSpPr>
        <p:spPr bwMode="auto">
          <a:xfrm>
            <a:off x="0" y="0"/>
            <a:ext cx="838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9C681EA-474C-D54E-BBB5-35D8249B7CB5}"/>
              </a:ext>
            </a:extLst>
          </p:cNvPr>
          <p:cNvSpPr>
            <a:spLocks noChangeArrowheads="1"/>
          </p:cNvSpPr>
          <p:nvPr/>
        </p:nvSpPr>
        <p:spPr bwMode="auto">
          <a:xfrm>
            <a:off x="1439863" y="487363"/>
            <a:ext cx="55038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5" name="図 4">
            <a:extLst>
              <a:ext uri="{FF2B5EF4-FFF2-40B4-BE49-F238E27FC236}">
                <a16:creationId xmlns:a16="http://schemas.microsoft.com/office/drawing/2014/main" id="{030D5A43-0FCE-AE43-9EC3-60E5C0E1712C}"/>
              </a:ext>
            </a:extLst>
          </p:cNvPr>
          <p:cNvPicPr>
            <a:picLocks noChangeAspect="1"/>
          </p:cNvPicPr>
          <p:nvPr/>
        </p:nvPicPr>
        <p:blipFill>
          <a:blip r:embed="rId2"/>
          <a:stretch>
            <a:fillRect/>
          </a:stretch>
        </p:blipFill>
        <p:spPr>
          <a:xfrm>
            <a:off x="5523470" y="-13044"/>
            <a:ext cx="6668530" cy="6668530"/>
          </a:xfrm>
          <a:prstGeom prst="rect">
            <a:avLst/>
          </a:prstGeom>
        </p:spPr>
      </p:pic>
    </p:spTree>
    <p:extLst>
      <p:ext uri="{BB962C8B-B14F-4D97-AF65-F5344CB8AC3E}">
        <p14:creationId xmlns:p14="http://schemas.microsoft.com/office/powerpoint/2010/main" val="35077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2105" y="600102"/>
            <a:ext cx="10361005" cy="1143000"/>
          </a:xfrm>
        </p:spPr>
        <p:txBody>
          <a:bodyPr>
            <a:normAutofit fontScale="90000"/>
          </a:bodyPr>
          <a:lstStyle/>
          <a:p>
            <a:r>
              <a:rPr kumimoji="1" lang="en-US" altLang="ja-JP" b="1" dirty="0"/>
              <a:t>1.</a:t>
            </a:r>
            <a:r>
              <a:rPr kumimoji="1" lang="ja-JP" altLang="en-US" b="1" dirty="0"/>
              <a:t>もし生きることができる時間が</a:t>
            </a:r>
            <a:br>
              <a:rPr kumimoji="1" lang="en-US" altLang="ja-JP" b="1" dirty="0"/>
            </a:br>
            <a:r>
              <a:rPr kumimoji="1" lang="ja-JP" altLang="en-US" b="1" dirty="0"/>
              <a:t>限られているとしたらあなたに</a:t>
            </a:r>
            <a:br>
              <a:rPr kumimoji="1" lang="en-US" altLang="ja-JP" b="1" dirty="0"/>
            </a:br>
            <a:r>
              <a:rPr kumimoji="1" lang="ja-JP" altLang="en-US" b="1" dirty="0"/>
              <a:t>とって大切な事はどんなことですか</a:t>
            </a:r>
            <a:r>
              <a:rPr lang="ja-JP" altLang="en-US" b="1" dirty="0"/>
              <a:t>？</a:t>
            </a:r>
            <a:endParaRPr kumimoji="1" lang="ja-JP" altLang="en-US" b="1" dirty="0"/>
          </a:p>
        </p:txBody>
      </p:sp>
      <p:sp>
        <p:nvSpPr>
          <p:cNvPr id="3" name="コンテンツ プレースホルダー 2"/>
          <p:cNvSpPr>
            <a:spLocks noGrp="1"/>
          </p:cNvSpPr>
          <p:nvPr>
            <p:ph idx="1"/>
          </p:nvPr>
        </p:nvSpPr>
        <p:spPr>
          <a:xfrm>
            <a:off x="696000" y="2332037"/>
            <a:ext cx="10800000" cy="5040000"/>
          </a:xfrm>
        </p:spPr>
        <p:txBody>
          <a:bodyPr>
            <a:normAutofit/>
          </a:bodyPr>
          <a:lstStyle/>
          <a:p>
            <a:pPr lvl="1">
              <a:buFont typeface="Wingdings" charset="2"/>
              <a:buChar char="p"/>
            </a:pPr>
            <a:r>
              <a:rPr lang="ja-JP" altLang="en-US" dirty="0"/>
              <a:t>　家族や友人</a:t>
            </a:r>
            <a:endParaRPr lang="en-US" altLang="ja-JP" dirty="0"/>
          </a:p>
          <a:p>
            <a:pPr lvl="1">
              <a:buFont typeface="Wingdings" charset="2"/>
              <a:buChar char="p"/>
            </a:pPr>
            <a:r>
              <a:rPr lang="ja-JP" altLang="en-US" dirty="0"/>
              <a:t>　仕事や社会的な役割</a:t>
            </a:r>
            <a:endParaRPr lang="en-US" altLang="ja-JP" dirty="0"/>
          </a:p>
          <a:p>
            <a:pPr lvl="1">
              <a:buFont typeface="Wingdings" charset="2"/>
              <a:buChar char="p"/>
            </a:pPr>
            <a:r>
              <a:rPr lang="ja-JP" altLang="en-US" dirty="0"/>
              <a:t>　身の周りのことが自分でできること</a:t>
            </a:r>
            <a:endParaRPr lang="en-US" altLang="ja-JP" dirty="0"/>
          </a:p>
          <a:p>
            <a:pPr lvl="1">
              <a:buFont typeface="Wingdings" charset="2"/>
              <a:buChar char="p"/>
            </a:pPr>
            <a:r>
              <a:rPr lang="ja-JP" altLang="en-US" dirty="0"/>
              <a:t>　できる限りの治療が受けられること</a:t>
            </a:r>
            <a:endParaRPr lang="en-US" altLang="ja-JP" dirty="0"/>
          </a:p>
          <a:p>
            <a:pPr lvl="1">
              <a:buFont typeface="Wingdings" charset="2"/>
              <a:buChar char="p"/>
            </a:pPr>
            <a:r>
              <a:rPr kumimoji="1" lang="ja-JP" altLang="en-US" dirty="0"/>
              <a:t>　家族の負担にならないこと</a:t>
            </a:r>
            <a:endParaRPr lang="en-US" altLang="ja-JP" dirty="0"/>
          </a:p>
          <a:p>
            <a:pPr lvl="1">
              <a:buFont typeface="Wingdings" charset="2"/>
              <a:buChar char="p"/>
            </a:pPr>
            <a:r>
              <a:rPr lang="ja-JP" altLang="en-US" dirty="0"/>
              <a:t>　趣味</a:t>
            </a:r>
            <a:endParaRPr lang="en-US" altLang="ja-JP" dirty="0"/>
          </a:p>
          <a:p>
            <a:pPr lvl="1">
              <a:buFont typeface="Wingdings" charset="2"/>
              <a:buChar char="p"/>
            </a:pPr>
            <a:r>
              <a:rPr kumimoji="1" lang="ja-JP" altLang="en-US" dirty="0"/>
              <a:t>　ひとりの時間が持てること</a:t>
            </a:r>
            <a:endParaRPr lang="en-US" altLang="ja-JP" dirty="0"/>
          </a:p>
          <a:p>
            <a:pPr lvl="1">
              <a:buFont typeface="Wingdings" charset="2"/>
              <a:buChar char="p"/>
            </a:pPr>
            <a:r>
              <a:rPr lang="ja-JP" altLang="en-US" dirty="0"/>
              <a:t>　</a:t>
            </a:r>
            <a:r>
              <a:rPr lang="ja-JP" altLang="en-US"/>
              <a:t>経済的なこと</a:t>
            </a:r>
            <a:endParaRPr lang="en-US" altLang="ja-JP" dirty="0"/>
          </a:p>
        </p:txBody>
      </p:sp>
    </p:spTree>
    <p:extLst>
      <p:ext uri="{BB962C8B-B14F-4D97-AF65-F5344CB8AC3E}">
        <p14:creationId xmlns:p14="http://schemas.microsoft.com/office/powerpoint/2010/main" val="135408917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44427" y="367235"/>
            <a:ext cx="10146888" cy="1143000"/>
          </a:xfrm>
        </p:spPr>
        <p:txBody>
          <a:bodyPr>
            <a:normAutofit fontScale="90000"/>
          </a:bodyPr>
          <a:lstStyle/>
          <a:p>
            <a:r>
              <a:rPr kumimoji="1" lang="ja-JP" altLang="en-US" b="1" dirty="0"/>
              <a:t>２．重体や危篤になった経験、</a:t>
            </a:r>
            <a:r>
              <a:rPr lang="ja-JP" altLang="en-US" b="1" dirty="0"/>
              <a:t>親しい方を亡くした</a:t>
            </a:r>
            <a:r>
              <a:rPr kumimoji="1" lang="ja-JP" altLang="en-US" b="1" dirty="0"/>
              <a:t>経験</a:t>
            </a:r>
            <a:r>
              <a:rPr lang="ja-JP" altLang="en-US" b="1" dirty="0"/>
              <a:t>はありますか？</a:t>
            </a:r>
            <a:endParaRPr lang="ja-JP" altLang="en-US" sz="3600" b="1" dirty="0"/>
          </a:p>
        </p:txBody>
      </p:sp>
      <p:sp>
        <p:nvSpPr>
          <p:cNvPr id="3" name="コンテンツ プレースホルダー 2"/>
          <p:cNvSpPr>
            <a:spLocks noGrp="1"/>
          </p:cNvSpPr>
          <p:nvPr>
            <p:ph idx="1"/>
          </p:nvPr>
        </p:nvSpPr>
        <p:spPr>
          <a:xfrm>
            <a:off x="696000" y="1600200"/>
            <a:ext cx="10800000" cy="5040000"/>
          </a:xfrm>
        </p:spPr>
        <p:txBody>
          <a:bodyPr>
            <a:normAutofit/>
          </a:bodyPr>
          <a:lstStyle/>
          <a:p>
            <a:pPr marL="457200" lvl="1" indent="0">
              <a:buNone/>
            </a:pPr>
            <a:endParaRPr lang="en-US" altLang="ja-JP" dirty="0"/>
          </a:p>
          <a:p>
            <a:pPr lvl="1"/>
            <a:r>
              <a:rPr lang="ja-JP" altLang="ja-JP"/>
              <a:t>「こんな</a:t>
            </a:r>
            <a:r>
              <a:rPr lang="ja-JP" altLang="en-US"/>
              <a:t>最期</a:t>
            </a:r>
            <a:r>
              <a:rPr lang="ja-JP" altLang="ja-JP"/>
              <a:t>だったら</a:t>
            </a:r>
            <a:r>
              <a:rPr lang="ja-JP" altLang="ja-JP" dirty="0"/>
              <a:t>いいな、こんな治療やケアを受けたい</a:t>
            </a:r>
            <a:r>
              <a:rPr lang="ja-JP" altLang="ja-JP"/>
              <a:t>な」</a:t>
            </a:r>
            <a:endParaRPr lang="en-US" altLang="ja-JP" dirty="0"/>
          </a:p>
          <a:p>
            <a:pPr lvl="1"/>
            <a:r>
              <a:rPr lang="ja-JP" altLang="ja-JP"/>
              <a:t>「こんな</a:t>
            </a:r>
            <a:r>
              <a:rPr lang="ja-JP" altLang="en-US"/>
              <a:t>最期</a:t>
            </a:r>
            <a:r>
              <a:rPr lang="ja-JP" altLang="ja-JP"/>
              <a:t>は</a:t>
            </a:r>
            <a:r>
              <a:rPr lang="ja-JP" altLang="ja-JP" dirty="0"/>
              <a:t>嫌だな、こんな治療やケアは嫌だ</a:t>
            </a:r>
            <a:r>
              <a:rPr lang="ja-JP" altLang="ja-JP"/>
              <a:t>な」</a:t>
            </a:r>
            <a:endParaRPr lang="en-US" altLang="ja-JP" dirty="0"/>
          </a:p>
          <a:p>
            <a:pPr lvl="1"/>
            <a:endParaRPr lang="en-US" altLang="ja-JP" dirty="0"/>
          </a:p>
          <a:p>
            <a:r>
              <a:rPr lang="ja-JP" altLang="en-US" dirty="0"/>
              <a:t>考えてみましょう</a:t>
            </a:r>
            <a:endParaRPr lang="en-US" altLang="ja-JP" dirty="0"/>
          </a:p>
          <a:p>
            <a:pPr lvl="1"/>
            <a:r>
              <a:rPr lang="ja-JP" altLang="en-US" dirty="0"/>
              <a:t>今後もし同じような状況になった</a:t>
            </a:r>
            <a:r>
              <a:rPr lang="ja-JP" altLang="en-US"/>
              <a:t>としたらどの</a:t>
            </a:r>
            <a:r>
              <a:rPr lang="ja-JP" altLang="en-US" dirty="0"/>
              <a:t>ような治療やケアを受けたいですか？</a:t>
            </a:r>
            <a:endParaRPr lang="en-US" altLang="ja-JP" dirty="0"/>
          </a:p>
          <a:p>
            <a:endParaRPr kumimoji="1" lang="ja-JP" altLang="en-US" dirty="0"/>
          </a:p>
        </p:txBody>
      </p:sp>
    </p:spTree>
    <p:extLst>
      <p:ext uri="{BB962C8B-B14F-4D97-AF65-F5344CB8AC3E}">
        <p14:creationId xmlns:p14="http://schemas.microsoft.com/office/powerpoint/2010/main" val="1292540159"/>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市民公開講座使用スライド20190816" id="{C8AD89C3-FDBF-9D4E-85A8-233CC8C7570A}" vid="{28F93136-875D-CE41-AE31-74B9B4F985C3}"/>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ホワイト</Template>
  <TotalTime>1430</TotalTime>
  <Words>1964</Words>
  <Application>Microsoft Office PowerPoint</Application>
  <PresentationFormat>ワイド画面</PresentationFormat>
  <Paragraphs>168</Paragraphs>
  <Slides>33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LucidaGrande</vt:lpstr>
      <vt:lpstr>Meiryo</vt:lpstr>
      <vt:lpstr>Yu Gothic</vt:lpstr>
      <vt:lpstr>Arial</vt:lpstr>
      <vt:lpstr>Calibri</vt:lpstr>
      <vt:lpstr>Wingdings</vt:lpstr>
      <vt:lpstr>ホワイト</vt:lpstr>
      <vt:lpstr>大切な人と話そう 自分らしい医療の選び方 〜人生会議ってなに？〜 </vt:lpstr>
      <vt:lpstr>「もしものとき」について話し合おう</vt:lpstr>
      <vt:lpstr>これからの治療やケアについて 話し合うことが大切な理由</vt:lpstr>
      <vt:lpstr>アドバンス・ケア・プランニング (ACP、人生会議）</vt:lpstr>
      <vt:lpstr>これからの治療・ケアに関する話し合い 5つのステップ</vt:lpstr>
      <vt:lpstr>これからの治療・ケアに関する話し合い 5つのステップ</vt:lpstr>
      <vt:lpstr>PowerPoint プレゼンテーション</vt:lpstr>
      <vt:lpstr>1.もし生きることができる時間が 限られているとしたらあなたに とって大切な事はどんなことですか？</vt:lpstr>
      <vt:lpstr>２．重体や危篤になった経験、親しい方を亡くした経験はありますか？</vt:lpstr>
      <vt:lpstr>3.　欠かせない機能</vt:lpstr>
      <vt:lpstr>4. 前の質問で考えた「大切なこと」が できなくなり、元に戻らないとしたら・・</vt:lpstr>
      <vt:lpstr>これからの治療・ケアに関する話し合い 5つのステップ</vt:lpstr>
      <vt:lpstr>PowerPoint プレゼンテーション</vt:lpstr>
      <vt:lpstr>代理決定者を決めましょう</vt:lpstr>
      <vt:lpstr>PowerPoint プレゼンテーション</vt:lpstr>
      <vt:lpstr>PowerPoint プレゼンテーション</vt:lpstr>
      <vt:lpstr>代理決定者を決めましょう</vt:lpstr>
      <vt:lpstr>これからの治療・ケアに関する話し合い 5つのステップ</vt:lpstr>
      <vt:lpstr>PowerPoint プレゼンテーション</vt:lpstr>
      <vt:lpstr>病名・病状を知っていますか これからの治療・ケアについて考えるために</vt:lpstr>
      <vt:lpstr>病気の予想される経過や、余命 （あとどれくらい生きられると予測されるか） を知りたいですか？</vt:lpstr>
      <vt:lpstr>患者が主治医から 聞くことができる治療やケアのこと</vt:lpstr>
      <vt:lpstr>これからの治療・ケアに関する話し合い 5つのステップ</vt:lpstr>
      <vt:lpstr>PowerPoint プレゼンテーション</vt:lpstr>
      <vt:lpstr>病状の悪化などにより自分の考えを伝えられなくなった場合、どのような治療を望みますか？</vt:lpstr>
      <vt:lpstr>延命を最も重視した治療 を選んだ理由 </vt:lpstr>
      <vt:lpstr>延命効果を伴った基本的、　 一般的内科治療を選んだ理由</vt:lpstr>
      <vt:lpstr>快適さを重視した治療を選んだ理由 </vt:lpstr>
      <vt:lpstr>これからの治療・ケアに関する話し合い 5つのステップ</vt:lpstr>
      <vt:lpstr>PowerPoint プレゼンテーション</vt:lpstr>
      <vt:lpstr>病状が悪化し、自分の考えが伝えられなくなった時に、あなたの考えとあなたの大切な人（代理決定者）の考えが違う時にどうしてほしいですか？</vt:lpstr>
      <vt:lpstr>代理決定者と話すだけでは 十分ではありません</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これからの治療・ケアに関する話し合い （アドバンス・ケア・プランニング）</dc:title>
  <dc:subject/>
  <dc:creator>稜 藤原</dc:creator>
  <cp:keywords/>
  <dc:description/>
  <cp:lastModifiedBy>見坂 恒明</cp:lastModifiedBy>
  <cp:revision>12</cp:revision>
  <cp:lastPrinted>2017-12-20T06:26:11Z</cp:lastPrinted>
  <dcterms:created xsi:type="dcterms:W3CDTF">2024-10-18T16:36:07Z</dcterms:created>
  <dcterms:modified xsi:type="dcterms:W3CDTF">2024-10-21T15:59:46Z</dcterms:modified>
  <cp:category/>
</cp:coreProperties>
</file>