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3" r:id="rId2"/>
    <p:sldId id="279" r:id="rId3"/>
    <p:sldId id="276" r:id="rId4"/>
    <p:sldId id="287" r:id="rId5"/>
    <p:sldId id="274" r:id="rId6"/>
    <p:sldId id="281" r:id="rId7"/>
    <p:sldId id="288" r:id="rId8"/>
    <p:sldId id="277" r:id="rId9"/>
    <p:sldId id="283" r:id="rId10"/>
    <p:sldId id="278" r:id="rId11"/>
    <p:sldId id="284" r:id="rId12"/>
    <p:sldId id="285" r:id="rId13"/>
    <p:sldId id="280" r:id="rId14"/>
    <p:sldId id="275" r:id="rId15"/>
    <p:sldId id="269"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59728"/>
  </p:normalViewPr>
  <p:slideViewPr>
    <p:cSldViewPr snapToGrid="0">
      <p:cViewPr varScale="1">
        <p:scale>
          <a:sx n="73" d="100"/>
          <a:sy n="73" d="100"/>
        </p:scale>
        <p:origin x="2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3A306-E89B-E644-B571-094E4293DE85}" type="datetimeFigureOut">
              <a:rPr kumimoji="1" lang="ja-JP" altLang="en-US" smtClean="0"/>
              <a:t>2024/10/17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60673-1721-4147-AEB4-370079356B9F}" type="slidenum">
              <a:rPr kumimoji="1" lang="ja-JP" altLang="en-US" smtClean="0"/>
              <a:t>‹#›</a:t>
            </a:fld>
            <a:endParaRPr kumimoji="1" lang="ja-JP" altLang="en-US"/>
          </a:p>
        </p:txBody>
      </p:sp>
    </p:spTree>
    <p:extLst>
      <p:ext uri="{BB962C8B-B14F-4D97-AF65-F5344CB8AC3E}">
        <p14:creationId xmlns:p14="http://schemas.microsoft.com/office/powerpoint/2010/main" val="34620811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2</a:t>
            </a:fld>
            <a:endParaRPr kumimoji="1" lang="ja-JP" altLang="en-US"/>
          </a:p>
        </p:txBody>
      </p:sp>
    </p:spTree>
    <p:extLst>
      <p:ext uri="{BB962C8B-B14F-4D97-AF65-F5344CB8AC3E}">
        <p14:creationId xmlns:p14="http://schemas.microsoft.com/office/powerpoint/2010/main" val="156810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早急に婦人科コンサルト依頼をいただきたい症例としては</a:t>
            </a:r>
            <a:endParaRPr kumimoji="1" lang="en-US" altLang="ja-JP" dirty="0"/>
          </a:p>
          <a:p>
            <a:endParaRPr kumimoji="1" lang="en-US" altLang="ja-JP" dirty="0"/>
          </a:p>
          <a:p>
            <a:r>
              <a:rPr kumimoji="1" lang="ja-JP" altLang="en-US"/>
              <a:t> 妊娠検査が陽性で下腹部痛や血圧低下や頻脈などバイタルに異常がある場合</a:t>
            </a:r>
            <a:endParaRPr kumimoji="1" lang="en-US" altLang="ja-JP" dirty="0"/>
          </a:p>
          <a:p>
            <a:endParaRPr kumimoji="1" lang="en-US" altLang="ja-JP" dirty="0"/>
          </a:p>
          <a:p>
            <a:r>
              <a:rPr kumimoji="1" lang="ja-JP" altLang="en-US"/>
              <a:t>入院加療が必要と考えられる中等度以上の</a:t>
            </a:r>
            <a:r>
              <a:rPr kumimoji="1" lang="en-US" altLang="ja-JP" dirty="0"/>
              <a:t>PID</a:t>
            </a:r>
            <a:r>
              <a:rPr kumimoji="1" lang="ja-JP" altLang="en-US"/>
              <a:t>を疑う場合</a:t>
            </a:r>
            <a:endParaRPr kumimoji="1" lang="en-US" altLang="ja-JP" dirty="0"/>
          </a:p>
          <a:p>
            <a:endParaRPr kumimoji="1" lang="en-US" altLang="ja-JP" dirty="0"/>
          </a:p>
          <a:p>
            <a:r>
              <a:rPr kumimoji="1" lang="ja-JP" altLang="en-US"/>
              <a:t>突然発症の下腹部痛があり腹部エコーにて腫瘤</a:t>
            </a:r>
            <a:r>
              <a:rPr kumimoji="1" lang="en-US" altLang="ja-JP" dirty="0"/>
              <a:t> </a:t>
            </a:r>
            <a:r>
              <a:rPr kumimoji="1" lang="ja-JP" altLang="en-US"/>
              <a:t>を指摘できるような卵巣嚢腫茎捻転を疑う場合</a:t>
            </a:r>
            <a:endParaRPr kumimoji="1" lang="en-US" altLang="ja-JP" dirty="0"/>
          </a:p>
          <a:p>
            <a:endParaRPr kumimoji="1" lang="en-US" altLang="ja-JP" dirty="0"/>
          </a:p>
          <a:p>
            <a:pPr marL="0" indent="0">
              <a:buNone/>
            </a:pPr>
            <a:r>
              <a:rPr lang="en-US" altLang="ja-JP" dirty="0"/>
              <a:t>Hb 10g/dL</a:t>
            </a:r>
            <a:r>
              <a:rPr lang="ja-JP" altLang="en-US"/>
              <a:t>以下やバイタルの異常が見られるもしくは経腹エコーで肝表面や</a:t>
            </a:r>
            <a:r>
              <a:rPr lang="en-US" altLang="ja-JP" dirty="0"/>
              <a:t>Morrison</a:t>
            </a:r>
            <a:r>
              <a:rPr lang="ja-JP" altLang="en-US"/>
              <a:t>窩までのエコーフリースペースを認めるような重度の卵巣出血を疑う場合</a:t>
            </a:r>
            <a:endParaRPr lang="en-US" altLang="ja-JP" dirty="0"/>
          </a:p>
          <a:p>
            <a:pPr marL="0" indent="0">
              <a:buNone/>
            </a:pPr>
            <a:endParaRPr kumimoji="1" lang="en-US" altLang="ja-JP" dirty="0"/>
          </a:p>
          <a:p>
            <a:pPr marL="0" indent="0">
              <a:buNone/>
            </a:pPr>
            <a:r>
              <a:rPr kumimoji="1" lang="ja-JP" altLang="en-US"/>
              <a:t>が挙げられます</a:t>
            </a:r>
            <a:endParaRPr kumimoji="1" lang="en-US" altLang="ja-JP" dirty="0"/>
          </a:p>
          <a:p>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13</a:t>
            </a:fld>
            <a:endParaRPr kumimoji="1" lang="ja-JP" altLang="en-US"/>
          </a:p>
        </p:txBody>
      </p:sp>
    </p:spTree>
    <p:extLst>
      <p:ext uri="{BB962C8B-B14F-4D97-AF65-F5344CB8AC3E}">
        <p14:creationId xmlns:p14="http://schemas.microsoft.com/office/powerpoint/2010/main" val="36858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女性の腹痛の鑑別疾患として除外が必要なものとしては</a:t>
            </a:r>
            <a:endParaRPr kumimoji="1" lang="en-US" altLang="ja-JP" dirty="0"/>
          </a:p>
          <a:p>
            <a:r>
              <a:rPr kumimoji="1" lang="ja-JP" altLang="en-US"/>
              <a:t>異所性妊娠、切迫流産、卵巣嚢腫茎捻転、卵巣出血が挙げられます</a:t>
            </a:r>
            <a:endParaRPr kumimoji="1" lang="en-US" altLang="ja-JP" dirty="0"/>
          </a:p>
          <a:p>
            <a:r>
              <a:rPr kumimoji="1" lang="ja-JP" altLang="en-US"/>
              <a:t>よく見られる疾患としては骨盤内炎症性疾患である</a:t>
            </a:r>
            <a:r>
              <a:rPr kumimoji="1" lang="en-US" altLang="ja-JP" dirty="0"/>
              <a:t>PID</a:t>
            </a:r>
            <a:r>
              <a:rPr kumimoji="1" lang="ja-JP" altLang="en-US"/>
              <a:t>が挙げられます</a:t>
            </a:r>
            <a:endParaRPr kumimoji="1" lang="en-US" altLang="ja-JP" dirty="0"/>
          </a:p>
          <a:p>
            <a:endParaRPr kumimoji="1" lang="en-US" altLang="ja-JP" dirty="0"/>
          </a:p>
          <a:p>
            <a:r>
              <a:rPr kumimoji="1" lang="ja-JP" altLang="en-US"/>
              <a:t>今回は赤字でお示ししている異所性妊娠と</a:t>
            </a:r>
            <a:r>
              <a:rPr kumimoji="1" lang="en-US" altLang="ja-JP" dirty="0"/>
              <a:t>PID</a:t>
            </a:r>
            <a:r>
              <a:rPr kumimoji="1" lang="ja-JP" altLang="en-US"/>
              <a:t>についてお話しします</a:t>
            </a:r>
            <a:endParaRPr kumimoji="1" lang="en-US" altLang="ja-JP" dirty="0"/>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3</a:t>
            </a:fld>
            <a:endParaRPr kumimoji="1" lang="ja-JP" altLang="en-US"/>
          </a:p>
        </p:txBody>
      </p:sp>
    </p:spTree>
    <p:extLst>
      <p:ext uri="{BB962C8B-B14F-4D97-AF65-F5344CB8AC3E}">
        <p14:creationId xmlns:p14="http://schemas.microsoft.com/office/powerpoint/2010/main" val="391408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異所性妊娠は子宮内以外の場所に受精卵が着床する疾患で、全妊娠の約</a:t>
            </a:r>
            <a:r>
              <a:rPr kumimoji="1" lang="en-US" altLang="ja-JP" dirty="0"/>
              <a:t>2.6%</a:t>
            </a:r>
            <a:r>
              <a:rPr kumimoji="1" lang="ja-JP" altLang="en-US"/>
              <a:t>で起こります</a:t>
            </a:r>
            <a:endParaRPr kumimoji="1" lang="en-US" altLang="ja-JP" dirty="0"/>
          </a:p>
          <a:p>
            <a:r>
              <a:rPr kumimoji="1" lang="ja-JP" altLang="en-US"/>
              <a:t>見逃した場合　受精卵が破裂し失血死する緊急疾患で、</a:t>
            </a:r>
            <a:r>
              <a:rPr kumimoji="1" lang="en-US" altLang="ja-JP" dirty="0"/>
              <a:t>40%</a:t>
            </a:r>
            <a:r>
              <a:rPr kumimoji="1" lang="ja-JP" altLang="en-US"/>
              <a:t>で診断の遅れが報告されています</a:t>
            </a:r>
            <a:endParaRPr kumimoji="1" lang="en-US" altLang="ja-JP" dirty="0"/>
          </a:p>
          <a:p>
            <a:r>
              <a:rPr kumimoji="1" lang="ja-JP" altLang="en-US"/>
              <a:t>典型的な症状としては無月経、性器出血、下腹部痛がありますが、異所性妊娠を除外するには妊娠検査が必要です</a:t>
            </a:r>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5</a:t>
            </a:fld>
            <a:endParaRPr kumimoji="1" lang="ja-JP" altLang="en-US"/>
          </a:p>
        </p:txBody>
      </p:sp>
    </p:spTree>
    <p:extLst>
      <p:ext uri="{BB962C8B-B14F-4D97-AF65-F5344CB8AC3E}">
        <p14:creationId xmlns:p14="http://schemas.microsoft.com/office/powerpoint/2010/main" val="179776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7F14-785D-D26F-D228-66F8BD1D03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4E5A72-68D3-8896-6976-3E9A47A1CF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F4F80F-18E5-4444-6A17-C00414D37D21}"/>
              </a:ext>
            </a:extLst>
          </p:cNvPr>
          <p:cNvSpPr>
            <a:spLocks noGrp="1"/>
          </p:cNvSpPr>
          <p:nvPr>
            <p:ph type="body" idx="1"/>
          </p:nvPr>
        </p:nvSpPr>
        <p:spPr/>
        <p:txBody>
          <a:bodyPr/>
          <a:lstStyle/>
          <a:p>
            <a:pPr marL="0" indent="0">
              <a:buNone/>
            </a:pPr>
            <a:r>
              <a:rPr kumimoji="1" lang="ja-JP" altLang="en-US"/>
              <a:t>診察では妊娠</a:t>
            </a:r>
            <a:r>
              <a:rPr kumimoji="1" lang="en-US" altLang="ja-JP" dirty="0"/>
              <a:t>6</a:t>
            </a:r>
            <a:r>
              <a:rPr kumimoji="1" lang="ja-JP" altLang="en-US"/>
              <a:t>週では胎嚢がほとんど確認できるため、</a:t>
            </a:r>
            <a:r>
              <a:rPr lang="ja-JP" altLang="en-US"/>
              <a:t>妊娠</a:t>
            </a:r>
            <a:r>
              <a:rPr lang="en-US" altLang="ja-JP" dirty="0"/>
              <a:t>6</a:t>
            </a:r>
            <a:r>
              <a:rPr lang="ja-JP" altLang="en-US"/>
              <a:t>週以降で子宮内に胎嚢を認めない場合は異所性妊娠、流産、妊娠初期</a:t>
            </a:r>
            <a:r>
              <a:rPr lang="en-US" altLang="ja-JP" dirty="0"/>
              <a:t>(</a:t>
            </a:r>
            <a:r>
              <a:rPr lang="ja-JP" altLang="en-US"/>
              <a:t>排卵遅延</a:t>
            </a:r>
            <a:r>
              <a:rPr lang="en-US" altLang="ja-JP" dirty="0"/>
              <a:t>)</a:t>
            </a:r>
            <a:r>
              <a:rPr lang="ja-JP" altLang="en-US"/>
              <a:t> の可能性を考える必要があり</a:t>
            </a:r>
            <a:endParaRPr lang="en-US" altLang="ja-JP" dirty="0"/>
          </a:p>
          <a:p>
            <a:pPr marL="0" indent="0">
              <a:buNone/>
            </a:pPr>
            <a:r>
              <a:rPr lang="ja-JP" altLang="en-US"/>
              <a:t>　　血中</a:t>
            </a:r>
            <a:r>
              <a:rPr lang="en" altLang="ja-JP" dirty="0" err="1"/>
              <a:t>hCG</a:t>
            </a:r>
            <a:r>
              <a:rPr lang="ja-JP" altLang="en-US"/>
              <a:t>値の測定が有用</a:t>
            </a:r>
            <a:r>
              <a:rPr kumimoji="1" lang="ja-JP" altLang="en-US"/>
              <a:t>です</a:t>
            </a:r>
            <a:endParaRPr kumimoji="1" lang="en-US" altLang="ja-JP" dirty="0"/>
          </a:p>
          <a:p>
            <a:endParaRPr kumimoji="1" lang="en-US" altLang="ja-JP" dirty="0"/>
          </a:p>
          <a:p>
            <a:r>
              <a:rPr kumimoji="1" lang="ja-JP" altLang="en-US"/>
              <a:t>（写真は左卵管膨大部妊娠）</a:t>
            </a:r>
          </a:p>
        </p:txBody>
      </p:sp>
      <p:sp>
        <p:nvSpPr>
          <p:cNvPr id="4" name="スライド番号プレースホルダー 3">
            <a:extLst>
              <a:ext uri="{FF2B5EF4-FFF2-40B4-BE49-F238E27FC236}">
                <a16:creationId xmlns:a16="http://schemas.microsoft.com/office/drawing/2014/main" id="{E35A344D-88FE-4576-7C67-24845C5CC6A3}"/>
              </a:ext>
            </a:extLst>
          </p:cNvPr>
          <p:cNvSpPr>
            <a:spLocks noGrp="1"/>
          </p:cNvSpPr>
          <p:nvPr>
            <p:ph type="sldNum" sz="quarter" idx="5"/>
          </p:nvPr>
        </p:nvSpPr>
        <p:spPr/>
        <p:txBody>
          <a:bodyPr/>
          <a:lstStyle/>
          <a:p>
            <a:fld id="{74A60673-1721-4147-AEB4-370079356B9F}" type="slidenum">
              <a:rPr kumimoji="1" lang="ja-JP" altLang="en-US" smtClean="0"/>
              <a:t>6</a:t>
            </a:fld>
            <a:endParaRPr kumimoji="1" lang="ja-JP" altLang="en-US"/>
          </a:p>
        </p:txBody>
      </p:sp>
    </p:spTree>
    <p:extLst>
      <p:ext uri="{BB962C8B-B14F-4D97-AF65-F5344CB8AC3E}">
        <p14:creationId xmlns:p14="http://schemas.microsoft.com/office/powerpoint/2010/main" val="76481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PID</a:t>
            </a:r>
            <a:r>
              <a:rPr kumimoji="1" lang="ja-JP" altLang="en-US"/>
              <a:t>は子宮頸管より上部の生殖器の感染症で</a:t>
            </a:r>
            <a:r>
              <a:rPr lang="ja-JP" altLang="en-US"/>
              <a:t>子宮内膜炎、子宮留膿腫、付属器炎、卵管卵巣膿瘍、骨盤腹膜炎などを含む疾患の総称です</a:t>
            </a:r>
            <a:endParaRPr lang="en-US" altLang="ja-JP" dirty="0"/>
          </a:p>
          <a:p>
            <a:pPr marL="0" indent="0">
              <a:buNone/>
            </a:pPr>
            <a:r>
              <a:rPr kumimoji="1" lang="ja-JP" altLang="en-US"/>
              <a:t>上感染を主体としますが、虫垂炎や結核性腹膜炎からの炎症波及による下行性感染も存在します</a:t>
            </a:r>
            <a:endParaRPr kumimoji="1" lang="en-US" altLang="ja-JP" dirty="0"/>
          </a:p>
          <a:p>
            <a:r>
              <a:rPr kumimoji="1" lang="ja-JP" altLang="en-US"/>
              <a:t>急性腹症で入院した</a:t>
            </a:r>
            <a:r>
              <a:rPr kumimoji="1" lang="en-US" altLang="ja-JP" dirty="0"/>
              <a:t>20-39</a:t>
            </a:r>
            <a:r>
              <a:rPr kumimoji="1" lang="ja-JP" altLang="en-US"/>
              <a:t>歳の女性の</a:t>
            </a:r>
            <a:r>
              <a:rPr kumimoji="1" lang="en-US" altLang="ja-JP" dirty="0"/>
              <a:t>8.4%</a:t>
            </a:r>
            <a:r>
              <a:rPr kumimoji="1" lang="ja-JP" altLang="en-US"/>
              <a:t>が</a:t>
            </a:r>
            <a:r>
              <a:rPr kumimoji="1" lang="en-US" altLang="ja-JP" dirty="0"/>
              <a:t>PID</a:t>
            </a:r>
            <a:r>
              <a:rPr kumimoji="1" lang="ja-JP" altLang="en-US"/>
              <a:t>だったいうと報告もあります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8</a:t>
            </a:fld>
            <a:endParaRPr kumimoji="1" lang="ja-JP" altLang="en-US"/>
          </a:p>
        </p:txBody>
      </p:sp>
    </p:spTree>
    <p:extLst>
      <p:ext uri="{BB962C8B-B14F-4D97-AF65-F5344CB8AC3E}">
        <p14:creationId xmlns:p14="http://schemas.microsoft.com/office/powerpoint/2010/main" val="310137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DCBD-86D4-A08E-243B-47F26812EE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0DCF14-FA51-1137-14E6-D4F6472405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2456CB-A30F-000D-0B20-3B67D39921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ガイドラインでは診断基準として必須診断基準と付加診断基準および特異的診断基準の項目に分けられています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典型的な症状としては</a:t>
            </a:r>
            <a:r>
              <a:rPr lang="ja-JP" altLang="en-US"/>
              <a:t>月経終了前後の急性発症の両側下腹部痛</a:t>
            </a:r>
            <a:r>
              <a:rPr kumimoji="1" lang="ja-JP" altLang="en-US"/>
              <a:t>があります。必ずしも発熱は伴わず、その他の症状としては帯下異常、排尿痛、不正出血、性交後出血などがあります</a:t>
            </a:r>
            <a:endParaRPr kumimoji="1" lang="en-US" altLang="ja-JP" dirty="0"/>
          </a:p>
        </p:txBody>
      </p:sp>
      <p:sp>
        <p:nvSpPr>
          <p:cNvPr id="4" name="スライド番号プレースホルダー 3">
            <a:extLst>
              <a:ext uri="{FF2B5EF4-FFF2-40B4-BE49-F238E27FC236}">
                <a16:creationId xmlns:a16="http://schemas.microsoft.com/office/drawing/2014/main" id="{5C0DCC6D-602F-81FE-3A90-6E63F9247CE3}"/>
              </a:ext>
            </a:extLst>
          </p:cNvPr>
          <p:cNvSpPr>
            <a:spLocks noGrp="1"/>
          </p:cNvSpPr>
          <p:nvPr>
            <p:ph type="sldNum" sz="quarter" idx="5"/>
          </p:nvPr>
        </p:nvSpPr>
        <p:spPr/>
        <p:txBody>
          <a:bodyPr/>
          <a:lstStyle/>
          <a:p>
            <a:fld id="{74A60673-1721-4147-AEB4-370079356B9F}" type="slidenum">
              <a:rPr kumimoji="1" lang="ja-JP" altLang="en-US" smtClean="0"/>
              <a:t>9</a:t>
            </a:fld>
            <a:endParaRPr kumimoji="1" lang="ja-JP" altLang="en-US"/>
          </a:p>
        </p:txBody>
      </p:sp>
    </p:spTree>
    <p:extLst>
      <p:ext uri="{BB962C8B-B14F-4D97-AF65-F5344CB8AC3E}">
        <p14:creationId xmlns:p14="http://schemas.microsoft.com/office/powerpoint/2010/main" val="352942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dirty="0"/>
              <a:t>F</a:t>
            </a:r>
            <a:r>
              <a:rPr kumimoji="1" lang="en" altLang="ja-JP" dirty="0"/>
              <a:t>itz-</a:t>
            </a:r>
            <a:r>
              <a:rPr lang="en" altLang="ja-JP" dirty="0"/>
              <a:t>H</a:t>
            </a:r>
            <a:r>
              <a:rPr kumimoji="1" lang="en" altLang="ja-JP" dirty="0"/>
              <a:t>ugh-</a:t>
            </a:r>
            <a:r>
              <a:rPr lang="en" altLang="ja-JP" dirty="0"/>
              <a:t>C</a:t>
            </a:r>
            <a:r>
              <a:rPr kumimoji="1" lang="en" altLang="ja-JP" dirty="0"/>
              <a:t>urtis</a:t>
            </a:r>
            <a:r>
              <a:rPr kumimoji="1" lang="ja-JP" altLang="en-US"/>
              <a:t>症候群は</a:t>
            </a:r>
            <a:r>
              <a:rPr kumimoji="1" lang="en-US" altLang="ja-JP" dirty="0"/>
              <a:t>PID</a:t>
            </a:r>
            <a:r>
              <a:rPr kumimoji="1" lang="ja-JP" altLang="en-US"/>
              <a:t>の波及により肝周囲炎を起こした症例で造影</a:t>
            </a:r>
            <a:r>
              <a:rPr kumimoji="1" lang="en-US" altLang="ja-JP" dirty="0"/>
              <a:t>CT</a:t>
            </a:r>
            <a:r>
              <a:rPr kumimoji="1" lang="ja-JP" altLang="en-US"/>
              <a:t>早期相での肝被膜から被膜下の濃染像が診断に有用</a:t>
            </a:r>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10</a:t>
            </a:fld>
            <a:endParaRPr kumimoji="1" lang="ja-JP" altLang="en-US"/>
          </a:p>
        </p:txBody>
      </p:sp>
    </p:spTree>
    <p:extLst>
      <p:ext uri="{BB962C8B-B14F-4D97-AF65-F5344CB8AC3E}">
        <p14:creationId xmlns:p14="http://schemas.microsoft.com/office/powerpoint/2010/main" val="194717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体温</a:t>
            </a:r>
            <a:r>
              <a:rPr kumimoji="1" lang="en-US" altLang="ja-JP" dirty="0"/>
              <a:t>3</a:t>
            </a:r>
            <a:endParaRPr kumimoji="1" lang="ja-JP" altLang="en-US"/>
          </a:p>
        </p:txBody>
      </p:sp>
      <p:sp>
        <p:nvSpPr>
          <p:cNvPr id="4" name="スライド番号プレースホルダー 3"/>
          <p:cNvSpPr>
            <a:spLocks noGrp="1"/>
          </p:cNvSpPr>
          <p:nvPr>
            <p:ph type="sldNum" sz="quarter" idx="5"/>
          </p:nvPr>
        </p:nvSpPr>
        <p:spPr/>
        <p:txBody>
          <a:bodyPr/>
          <a:lstStyle/>
          <a:p>
            <a:fld id="{74A60673-1721-4147-AEB4-370079356B9F}" type="slidenum">
              <a:rPr kumimoji="1" lang="ja-JP" altLang="en-US" smtClean="0"/>
              <a:t>11</a:t>
            </a:fld>
            <a:endParaRPr kumimoji="1" lang="ja-JP" altLang="en-US"/>
          </a:p>
        </p:txBody>
      </p:sp>
    </p:spTree>
    <p:extLst>
      <p:ext uri="{BB962C8B-B14F-4D97-AF65-F5344CB8AC3E}">
        <p14:creationId xmlns:p14="http://schemas.microsoft.com/office/powerpoint/2010/main" val="232812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EB598-A6EF-40CF-E2BC-FE69BC86D6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E913B9-D7E8-3897-CF3B-B74E523847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54EBF5-367C-82DF-3CEB-1AAE7FC675E2}"/>
              </a:ext>
            </a:extLst>
          </p:cNvPr>
          <p:cNvSpPr>
            <a:spLocks noGrp="1"/>
          </p:cNvSpPr>
          <p:nvPr>
            <p:ph type="body" idx="1"/>
          </p:nvPr>
        </p:nvSpPr>
        <p:spPr/>
        <p:txBody>
          <a:bodyPr/>
          <a:lstStyle/>
          <a:p>
            <a:r>
              <a:rPr kumimoji="1" lang="ja-JP" altLang="en-US"/>
              <a:t>体温</a:t>
            </a:r>
            <a:r>
              <a:rPr kumimoji="1" lang="en-US" altLang="ja-JP" dirty="0"/>
              <a:t>3</a:t>
            </a:r>
            <a:endParaRPr kumimoji="1" lang="ja-JP" altLang="en-US"/>
          </a:p>
        </p:txBody>
      </p:sp>
      <p:sp>
        <p:nvSpPr>
          <p:cNvPr id="4" name="スライド番号プレースホルダー 3">
            <a:extLst>
              <a:ext uri="{FF2B5EF4-FFF2-40B4-BE49-F238E27FC236}">
                <a16:creationId xmlns:a16="http://schemas.microsoft.com/office/drawing/2014/main" id="{73027EC4-AAFA-8C3D-6A5D-4D5FDDED3EC5}"/>
              </a:ext>
            </a:extLst>
          </p:cNvPr>
          <p:cNvSpPr>
            <a:spLocks noGrp="1"/>
          </p:cNvSpPr>
          <p:nvPr>
            <p:ph type="sldNum" sz="quarter" idx="5"/>
          </p:nvPr>
        </p:nvSpPr>
        <p:spPr/>
        <p:txBody>
          <a:bodyPr/>
          <a:lstStyle/>
          <a:p>
            <a:fld id="{74A60673-1721-4147-AEB4-370079356B9F}" type="slidenum">
              <a:rPr kumimoji="1" lang="ja-JP" altLang="en-US" smtClean="0"/>
              <a:t>12</a:t>
            </a:fld>
            <a:endParaRPr kumimoji="1" lang="ja-JP" altLang="en-US"/>
          </a:p>
        </p:txBody>
      </p:sp>
    </p:spTree>
    <p:extLst>
      <p:ext uri="{BB962C8B-B14F-4D97-AF65-F5344CB8AC3E}">
        <p14:creationId xmlns:p14="http://schemas.microsoft.com/office/powerpoint/2010/main" val="201589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D86C6-7890-4068-EB92-4DA5810646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740D56E-6E88-546B-2E2C-EC90D20FF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82CFCC-2AC9-DD7F-28E5-4F5F3A12BC18}"/>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6EFF4F21-E210-831A-FA10-9FEB5D01AE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CA8E51-A3D2-B5F1-42DA-E4473B45D8B4}"/>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263100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A2734-1C37-3654-78E8-40EF5372558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21EC62A-827C-F190-B2F2-582AE4D8F9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41F27C-E0FE-78BB-394D-F8A2C17572BB}"/>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CE3F1A68-7E60-4651-6E8A-DA971EF8B5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CB2FBA-953C-CDBB-BDF8-A3AEB00F273A}"/>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201303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44F170-B38D-6411-1815-A9CA2F47ADD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488CD4-E80F-7F11-D096-63C3C6B7DC8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BEC55B-ACE0-F147-E00D-69FB4F0EAA5B}"/>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70898547-1D85-9D75-D049-6456637D2B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49BD69-F825-AA53-5D3F-011FC122FF5A}"/>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41546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49550-8B79-A01D-4397-57FD62A82BC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5F08BF-2CDF-0474-5F60-B29C951B70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29D573-564C-86A9-86BF-0504B18E7212}"/>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8F073202-3F97-240A-436E-4679A43609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8354EF-D39D-9981-AA78-C112BDE81C9F}"/>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62399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63DB5-C609-AF89-0C1A-7646CEB1B3D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84464C-701A-4AB2-5B02-1541EBB59A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F396914-0D8B-5F1E-FBCE-254D290AB4FB}"/>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A14DE9C3-C3D1-6159-300E-14893DD19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9D4B02-CD18-1264-9981-2C0F153DE7F7}"/>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572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BE5AB-5A8A-CA01-1733-BCC0FEE2610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DEEE2A-FD70-C8D9-089D-B741DA55059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48DAB6-A714-EA46-35EA-46934C94E3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3C975C-8C7A-6755-9F2F-9E6DD32CF1B9}"/>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6" name="フッター プレースホルダー 5">
            <a:extLst>
              <a:ext uri="{FF2B5EF4-FFF2-40B4-BE49-F238E27FC236}">
                <a16:creationId xmlns:a16="http://schemas.microsoft.com/office/drawing/2014/main" id="{204FE44C-83BF-351E-4AB4-662B26494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A2FB77-88BC-A903-68BE-03F678318641}"/>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16829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8A40C3-C76A-3A2D-7CE9-783BD66C004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2F5044-E624-60D4-D915-5AF0AFA69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AA143A-0F9F-5E8D-3678-054DFF694D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8F6F1A9-3452-CF01-2173-7563EBC21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21B08CE-D8DC-0F86-1F1F-CC30BB592BC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CA26B4-D146-AEC3-9ACC-9E4C38360044}"/>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8" name="フッター プレースホルダー 7">
            <a:extLst>
              <a:ext uri="{FF2B5EF4-FFF2-40B4-BE49-F238E27FC236}">
                <a16:creationId xmlns:a16="http://schemas.microsoft.com/office/drawing/2014/main" id="{BB8FE4AB-DD1E-2F7F-9D4C-F1EF7ABB80A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4F11EF9-26B6-3F2B-B463-11B483BD9C2A}"/>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199475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011F7-A922-0E92-7C26-E0DFD0511D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C162BF-7C6A-A37C-21AC-36462B92B192}"/>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4" name="フッター プレースホルダー 3">
            <a:extLst>
              <a:ext uri="{FF2B5EF4-FFF2-40B4-BE49-F238E27FC236}">
                <a16:creationId xmlns:a16="http://schemas.microsoft.com/office/drawing/2014/main" id="{5B5FEADC-B8EF-7829-58CC-52307A7DB7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E26EAF-FC12-1478-E72D-015352C3525E}"/>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60747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04DFBC-573C-B0FB-A27F-2F41A0C1A368}"/>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3" name="フッター プレースホルダー 2">
            <a:extLst>
              <a:ext uri="{FF2B5EF4-FFF2-40B4-BE49-F238E27FC236}">
                <a16:creationId xmlns:a16="http://schemas.microsoft.com/office/drawing/2014/main" id="{BEEF4057-F6ED-9656-9BE1-0E6B90B83A0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F45C7F-527A-12C4-F28F-38D8B22F4E2C}"/>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31761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EF761-E251-0007-0B81-A4FF755734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647794-AAF1-17A7-3B2E-C050AC4F5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278D30F-C398-8EEF-C74F-BDFCA1A3E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79AAB2-16FD-76F8-A27E-BDBCEDF70304}"/>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6" name="フッター プレースホルダー 5">
            <a:extLst>
              <a:ext uri="{FF2B5EF4-FFF2-40B4-BE49-F238E27FC236}">
                <a16:creationId xmlns:a16="http://schemas.microsoft.com/office/drawing/2014/main" id="{0BFE404F-75DC-34C9-657E-40BF5F1997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AE1030-2AA3-06E8-9FDA-8770641636E8}"/>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4298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BF3FFB-DDF7-498A-C31B-815AB31C9D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1BEA19-8C3E-4366-83A2-DC440B275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CF31C9F-C793-C480-CBE0-0163122F9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68BE67-178E-DB7E-21E3-16B04FDD239C}"/>
              </a:ext>
            </a:extLst>
          </p:cNvPr>
          <p:cNvSpPr>
            <a:spLocks noGrp="1"/>
          </p:cNvSpPr>
          <p:nvPr>
            <p:ph type="dt" sz="half" idx="10"/>
          </p:nvPr>
        </p:nvSpPr>
        <p:spPr/>
        <p:txBody>
          <a:bodyPr/>
          <a:lstStyle/>
          <a:p>
            <a:fld id="{473234BB-3A42-764A-A8B7-678C76501020}" type="datetimeFigureOut">
              <a:rPr kumimoji="1" lang="ja-JP" altLang="en-US" smtClean="0"/>
              <a:t>2024/10/17</a:t>
            </a:fld>
            <a:endParaRPr kumimoji="1" lang="ja-JP" altLang="en-US"/>
          </a:p>
        </p:txBody>
      </p:sp>
      <p:sp>
        <p:nvSpPr>
          <p:cNvPr id="6" name="フッター プレースホルダー 5">
            <a:extLst>
              <a:ext uri="{FF2B5EF4-FFF2-40B4-BE49-F238E27FC236}">
                <a16:creationId xmlns:a16="http://schemas.microsoft.com/office/drawing/2014/main" id="{29063754-B21C-8878-A0C8-A9882150CE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CDF53F-B954-AEF4-6182-89B939255F3C}"/>
              </a:ext>
            </a:extLst>
          </p:cNvPr>
          <p:cNvSpPr>
            <a:spLocks noGrp="1"/>
          </p:cNvSpPr>
          <p:nvPr>
            <p:ph type="sldNum" sz="quarter" idx="12"/>
          </p:nvPr>
        </p:nvSpPr>
        <p:spPr/>
        <p:txBody>
          <a:body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212182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51FAFD-3A27-7436-9466-348168B6F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375DEB-C389-2C86-BB07-EE1A735EB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317A9C-8262-BFA2-8831-7F2A66763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3234BB-3A42-764A-A8B7-678C76501020}" type="datetimeFigureOut">
              <a:rPr kumimoji="1" lang="ja-JP" altLang="en-US" smtClean="0"/>
              <a:t>2024/10/17</a:t>
            </a:fld>
            <a:endParaRPr kumimoji="1" lang="ja-JP" altLang="en-US"/>
          </a:p>
        </p:txBody>
      </p:sp>
      <p:sp>
        <p:nvSpPr>
          <p:cNvPr id="5" name="フッター プレースホルダー 4">
            <a:extLst>
              <a:ext uri="{FF2B5EF4-FFF2-40B4-BE49-F238E27FC236}">
                <a16:creationId xmlns:a16="http://schemas.microsoft.com/office/drawing/2014/main" id="{C50DBE06-D73B-EEAD-F03F-C787A468B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3D3559-54F7-CA97-D981-C1D9C2611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17C2E1-68B6-DD48-89EC-4E6E75816A71}" type="slidenum">
              <a:rPr kumimoji="1" lang="ja-JP" altLang="en-US" smtClean="0"/>
              <a:t>‹#›</a:t>
            </a:fld>
            <a:endParaRPr kumimoji="1" lang="ja-JP" altLang="en-US"/>
          </a:p>
        </p:txBody>
      </p:sp>
    </p:spTree>
    <p:extLst>
      <p:ext uri="{BB962C8B-B14F-4D97-AF65-F5344CB8AC3E}">
        <p14:creationId xmlns:p14="http://schemas.microsoft.com/office/powerpoint/2010/main" val="380037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4BA0C-037A-8E5D-9F17-896A599832A2}"/>
              </a:ext>
            </a:extLst>
          </p:cNvPr>
          <p:cNvSpPr>
            <a:spLocks noGrp="1"/>
          </p:cNvSpPr>
          <p:nvPr>
            <p:ph type="title"/>
          </p:nvPr>
        </p:nvSpPr>
        <p:spPr>
          <a:xfrm>
            <a:off x="820986" y="2737269"/>
            <a:ext cx="10550025" cy="1182927"/>
          </a:xfrm>
        </p:spPr>
        <p:txBody>
          <a:bodyPr anchor="b">
            <a:normAutofit fontScale="90000"/>
          </a:bodyPr>
          <a:lstStyle/>
          <a:p>
            <a:pPr algn="ctr"/>
            <a:r>
              <a:rPr lang="ja-JP" altLang="en-US" sz="7200"/>
              <a:t>女性の腹痛</a:t>
            </a:r>
            <a:br>
              <a:rPr lang="en-US" altLang="ja-JP" sz="7200" dirty="0"/>
            </a:br>
            <a:r>
              <a:rPr kumimoji="1" lang="en-US" altLang="ja-JP" sz="3600" dirty="0"/>
              <a:t>-</a:t>
            </a:r>
            <a:r>
              <a:rPr kumimoji="1" lang="ja-JP" altLang="en-US" sz="3600"/>
              <a:t>産婦人科編</a:t>
            </a:r>
            <a:r>
              <a:rPr kumimoji="1" lang="en-US" altLang="ja-JP" sz="3600" dirty="0"/>
              <a:t>-</a:t>
            </a:r>
            <a:endParaRPr kumimoji="1" lang="ja-JP" altLang="en-US" sz="6600"/>
          </a:p>
        </p:txBody>
      </p:sp>
      <p:sp>
        <p:nvSpPr>
          <p:cNvPr id="3" name="コンテンツ プレースホルダー 2">
            <a:extLst>
              <a:ext uri="{FF2B5EF4-FFF2-40B4-BE49-F238E27FC236}">
                <a16:creationId xmlns:a16="http://schemas.microsoft.com/office/drawing/2014/main" id="{87BF8154-0DE2-4025-EFE5-63FF4B4AECDD}"/>
              </a:ext>
            </a:extLst>
          </p:cNvPr>
          <p:cNvSpPr>
            <a:spLocks noGrp="1"/>
          </p:cNvSpPr>
          <p:nvPr>
            <p:ph idx="1"/>
          </p:nvPr>
        </p:nvSpPr>
        <p:spPr>
          <a:xfrm>
            <a:off x="3750879" y="4598571"/>
            <a:ext cx="4690241" cy="989591"/>
          </a:xfrm>
        </p:spPr>
        <p:txBody>
          <a:bodyPr anchor="t">
            <a:normAutofit/>
          </a:bodyPr>
          <a:lstStyle/>
          <a:p>
            <a:pPr marL="0" indent="0" algn="ctr">
              <a:buNone/>
            </a:pPr>
            <a:r>
              <a:rPr kumimoji="1" lang="en-US" altLang="ja-JP" sz="1800" dirty="0"/>
              <a:t>2024/10/21</a:t>
            </a:r>
          </a:p>
          <a:p>
            <a:pPr marL="0" indent="0" algn="ctr">
              <a:buNone/>
            </a:pPr>
            <a:r>
              <a:rPr kumimoji="1" lang="ja-JP" altLang="en-US" sz="1800"/>
              <a:t>兵庫県立丹波医療センター　真鍋仁</a:t>
            </a:r>
          </a:p>
        </p:txBody>
      </p:sp>
    </p:spTree>
    <p:extLst>
      <p:ext uri="{BB962C8B-B14F-4D97-AF65-F5344CB8AC3E}">
        <p14:creationId xmlns:p14="http://schemas.microsoft.com/office/powerpoint/2010/main" val="199144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4C493-54CD-6652-7DD6-E23D02F0934C}"/>
              </a:ext>
            </a:extLst>
          </p:cNvPr>
          <p:cNvSpPr>
            <a:spLocks noGrp="1"/>
          </p:cNvSpPr>
          <p:nvPr>
            <p:ph type="title"/>
          </p:nvPr>
        </p:nvSpPr>
        <p:spPr/>
        <p:txBody>
          <a:bodyPr/>
          <a:lstStyle/>
          <a:p>
            <a:r>
              <a:rPr kumimoji="1" lang="ja-JP" altLang="en-US"/>
              <a:t>骨盤内炎症疾患</a:t>
            </a:r>
            <a:r>
              <a:rPr kumimoji="1" lang="ja-JP" altLang="en-US" sz="2800"/>
              <a:t>（</a:t>
            </a:r>
            <a:r>
              <a:rPr kumimoji="1" lang="en-US" altLang="ja-JP" sz="2800" dirty="0"/>
              <a:t>PID</a:t>
            </a:r>
            <a:r>
              <a:rPr kumimoji="1" lang="ja-JP" altLang="en-US" sz="2800"/>
              <a:t>）</a:t>
            </a:r>
          </a:p>
        </p:txBody>
      </p:sp>
      <p:sp>
        <p:nvSpPr>
          <p:cNvPr id="3" name="コンテンツ プレースホルダー 2">
            <a:extLst>
              <a:ext uri="{FF2B5EF4-FFF2-40B4-BE49-F238E27FC236}">
                <a16:creationId xmlns:a16="http://schemas.microsoft.com/office/drawing/2014/main" id="{D4B629D2-315D-9AF4-36A3-621E209A5D70}"/>
              </a:ext>
            </a:extLst>
          </p:cNvPr>
          <p:cNvSpPr>
            <a:spLocks noGrp="1"/>
          </p:cNvSpPr>
          <p:nvPr>
            <p:ph idx="1"/>
          </p:nvPr>
        </p:nvSpPr>
        <p:spPr/>
        <p:txBody>
          <a:bodyPr/>
          <a:lstStyle/>
          <a:p>
            <a:pPr marL="0" indent="0">
              <a:buNone/>
            </a:pPr>
            <a:r>
              <a:rPr lang="ja-JP" altLang="en-US"/>
              <a:t>・</a:t>
            </a:r>
            <a:r>
              <a:rPr lang="en-US" altLang="ja-JP" dirty="0"/>
              <a:t>PID</a:t>
            </a:r>
            <a:r>
              <a:rPr lang="ja-JP" altLang="en-US"/>
              <a:t>の合併症、後遺症として不妊や異所性妊娠、慢性骨盤痛、</a:t>
            </a:r>
            <a:endParaRPr lang="en-US" altLang="ja-JP" dirty="0"/>
          </a:p>
          <a:p>
            <a:pPr marL="0" indent="0">
              <a:buNone/>
            </a:pPr>
            <a:r>
              <a:rPr kumimoji="1" lang="ja-JP" altLang="en-US"/>
              <a:t>　月経困難症に加え、上皮性卵巣がんなどが報告されている</a:t>
            </a:r>
          </a:p>
          <a:p>
            <a:pPr marL="0" indent="0">
              <a:buNone/>
            </a:pPr>
            <a:endParaRPr kumimoji="1" lang="ja-JP" altLang="en-US"/>
          </a:p>
        </p:txBody>
      </p:sp>
      <p:pic>
        <p:nvPicPr>
          <p:cNvPr id="4" name="図 3">
            <a:extLst>
              <a:ext uri="{FF2B5EF4-FFF2-40B4-BE49-F238E27FC236}">
                <a16:creationId xmlns:a16="http://schemas.microsoft.com/office/drawing/2014/main" id="{376B42AF-4992-8BD5-39F7-B0781CF9EB7C}"/>
              </a:ext>
            </a:extLst>
          </p:cNvPr>
          <p:cNvPicPr>
            <a:picLocks noChangeAspect="1"/>
          </p:cNvPicPr>
          <p:nvPr/>
        </p:nvPicPr>
        <p:blipFill>
          <a:blip r:embed="rId3"/>
          <a:stretch>
            <a:fillRect/>
          </a:stretch>
        </p:blipFill>
        <p:spPr>
          <a:xfrm>
            <a:off x="1266093" y="3387340"/>
            <a:ext cx="7121770" cy="3335723"/>
          </a:xfrm>
          <a:prstGeom prst="rect">
            <a:avLst/>
          </a:prstGeom>
        </p:spPr>
      </p:pic>
      <p:sp>
        <p:nvSpPr>
          <p:cNvPr id="5" name="テキスト ボックス 4">
            <a:extLst>
              <a:ext uri="{FF2B5EF4-FFF2-40B4-BE49-F238E27FC236}">
                <a16:creationId xmlns:a16="http://schemas.microsoft.com/office/drawing/2014/main" id="{6C43C738-446D-CBC2-9CCD-01DE7159CFA3}"/>
              </a:ext>
            </a:extLst>
          </p:cNvPr>
          <p:cNvSpPr txBox="1"/>
          <p:nvPr/>
        </p:nvSpPr>
        <p:spPr>
          <a:xfrm>
            <a:off x="1266093" y="3018008"/>
            <a:ext cx="4273061" cy="369332"/>
          </a:xfrm>
          <a:prstGeom prst="rect">
            <a:avLst/>
          </a:prstGeom>
          <a:noFill/>
        </p:spPr>
        <p:txBody>
          <a:bodyPr wrap="square" rtlCol="0">
            <a:spAutoFit/>
          </a:bodyPr>
          <a:lstStyle/>
          <a:p>
            <a:r>
              <a:rPr lang="en" altLang="ja-JP" dirty="0"/>
              <a:t>F</a:t>
            </a:r>
            <a:r>
              <a:rPr kumimoji="1" lang="en" altLang="ja-JP" dirty="0"/>
              <a:t>itz-</a:t>
            </a:r>
            <a:r>
              <a:rPr lang="en" altLang="ja-JP" dirty="0"/>
              <a:t>H</a:t>
            </a:r>
            <a:r>
              <a:rPr kumimoji="1" lang="en" altLang="ja-JP" dirty="0"/>
              <a:t>ugh-</a:t>
            </a:r>
            <a:r>
              <a:rPr lang="en" altLang="ja-JP" dirty="0"/>
              <a:t>C</a:t>
            </a:r>
            <a:r>
              <a:rPr kumimoji="1" lang="en" altLang="ja-JP" dirty="0"/>
              <a:t>urtis</a:t>
            </a:r>
            <a:r>
              <a:rPr kumimoji="1" lang="ja-JP" altLang="en-US"/>
              <a:t>症候群</a:t>
            </a:r>
          </a:p>
        </p:txBody>
      </p:sp>
    </p:spTree>
    <p:extLst>
      <p:ext uri="{BB962C8B-B14F-4D97-AF65-F5344CB8AC3E}">
        <p14:creationId xmlns:p14="http://schemas.microsoft.com/office/powerpoint/2010/main" val="303383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5FB0-04A0-7C57-92D5-A3C7C3842E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C000DA-D053-52D0-D2D7-CD9138490AC0}"/>
              </a:ext>
            </a:extLst>
          </p:cNvPr>
          <p:cNvSpPr>
            <a:spLocks noGrp="1"/>
          </p:cNvSpPr>
          <p:nvPr>
            <p:ph type="title"/>
          </p:nvPr>
        </p:nvSpPr>
        <p:spPr/>
        <p:txBody>
          <a:bodyPr/>
          <a:lstStyle/>
          <a:p>
            <a:r>
              <a:rPr kumimoji="1" lang="ja-JP" altLang="en-US"/>
              <a:t>骨盤内炎症疾患</a:t>
            </a:r>
            <a:r>
              <a:rPr kumimoji="1" lang="ja-JP" altLang="en-US" sz="2800"/>
              <a:t>（</a:t>
            </a:r>
            <a:r>
              <a:rPr kumimoji="1" lang="en-US" altLang="ja-JP" sz="2800" dirty="0"/>
              <a:t>PID</a:t>
            </a:r>
            <a:r>
              <a:rPr kumimoji="1" lang="ja-JP" altLang="en-US" sz="2800"/>
              <a:t>）</a:t>
            </a:r>
          </a:p>
        </p:txBody>
      </p:sp>
      <p:sp>
        <p:nvSpPr>
          <p:cNvPr id="3" name="コンテンツ プレースホルダー 2">
            <a:extLst>
              <a:ext uri="{FF2B5EF4-FFF2-40B4-BE49-F238E27FC236}">
                <a16:creationId xmlns:a16="http://schemas.microsoft.com/office/drawing/2014/main" id="{FB54ED77-2231-DEAB-0C7F-0E5EF6B6E80E}"/>
              </a:ext>
            </a:extLst>
          </p:cNvPr>
          <p:cNvSpPr>
            <a:spLocks noGrp="1"/>
          </p:cNvSpPr>
          <p:nvPr>
            <p:ph idx="1"/>
          </p:nvPr>
        </p:nvSpPr>
        <p:spPr>
          <a:xfrm>
            <a:off x="838200" y="1825624"/>
            <a:ext cx="10515600" cy="5300390"/>
          </a:xfrm>
        </p:spPr>
        <p:txBody>
          <a:bodyPr>
            <a:normAutofit/>
          </a:bodyPr>
          <a:lstStyle/>
          <a:p>
            <a:pPr marL="0" indent="0">
              <a:buNone/>
            </a:pPr>
            <a:r>
              <a:rPr lang="ja-JP" altLang="en-US"/>
              <a:t>・外来治療が原則</a:t>
            </a:r>
            <a:endParaRPr lang="en-US" altLang="ja-JP" dirty="0"/>
          </a:p>
          <a:p>
            <a:pPr marL="0" indent="0">
              <a:buNone/>
            </a:pPr>
            <a:r>
              <a:rPr lang="en-US" altLang="ja-JP" dirty="0"/>
              <a:t>   (</a:t>
            </a:r>
            <a:r>
              <a:rPr lang="ja-JP" altLang="en-US"/>
              <a:t>体温</a:t>
            </a:r>
            <a:r>
              <a:rPr lang="en-US" altLang="ja-JP" dirty="0"/>
              <a:t>38</a:t>
            </a:r>
            <a:r>
              <a:rPr lang="ja-JP" altLang="en-US"/>
              <a:t>度未満</a:t>
            </a:r>
            <a:r>
              <a:rPr lang="en-US" altLang="ja-JP" dirty="0"/>
              <a:t>, 11000/</a:t>
            </a:r>
            <a:r>
              <a:rPr lang="en-US" altLang="ja-JP" dirty="0" err="1"/>
              <a:t>μL</a:t>
            </a:r>
            <a:r>
              <a:rPr lang="ja-JP" altLang="en-US"/>
              <a:t>未満</a:t>
            </a:r>
            <a:r>
              <a:rPr lang="en-US" altLang="ja-JP" dirty="0"/>
              <a:t>, </a:t>
            </a:r>
            <a:r>
              <a:rPr lang="ja-JP" altLang="en-US"/>
              <a:t>腹膜炎には及んでいない</a:t>
            </a:r>
            <a:r>
              <a:rPr lang="en-US" altLang="ja-JP" dirty="0"/>
              <a:t>etc.)</a:t>
            </a:r>
          </a:p>
          <a:p>
            <a:pPr marL="0" indent="0">
              <a:buNone/>
            </a:pPr>
            <a:endParaRPr lang="en-US" altLang="ja-JP" dirty="0"/>
          </a:p>
          <a:p>
            <a:pPr marL="0" indent="0">
              <a:buNone/>
            </a:pPr>
            <a:r>
              <a:rPr lang="ja-JP" altLang="en-US"/>
              <a:t>・以下の場合は入院適応</a:t>
            </a:r>
            <a:endParaRPr lang="en-US" altLang="ja-JP" dirty="0"/>
          </a:p>
          <a:p>
            <a:pPr marL="0" indent="0">
              <a:buNone/>
            </a:pPr>
            <a:r>
              <a:rPr kumimoji="1" lang="ja-JP" altLang="en-US"/>
              <a:t>　</a:t>
            </a:r>
            <a:r>
              <a:rPr kumimoji="1" lang="en-US" altLang="ja-JP" dirty="0"/>
              <a:t>1)</a:t>
            </a:r>
            <a:r>
              <a:rPr lang="ja-JP" altLang="en-US"/>
              <a:t>外科的な緊急疾患を除外できない場合</a:t>
            </a:r>
            <a:endParaRPr lang="en-US" altLang="ja-JP" dirty="0"/>
          </a:p>
          <a:p>
            <a:pPr marL="0" indent="0">
              <a:buNone/>
            </a:pPr>
            <a:r>
              <a:rPr kumimoji="1" lang="ja-JP" altLang="en-US"/>
              <a:t>　</a:t>
            </a:r>
            <a:r>
              <a:rPr kumimoji="1" lang="en-US" altLang="ja-JP" dirty="0"/>
              <a:t>2) </a:t>
            </a:r>
            <a:r>
              <a:rPr kumimoji="1" lang="ja-JP" altLang="en-US"/>
              <a:t>妊婦</a:t>
            </a:r>
            <a:r>
              <a:rPr lang="ja-JP" altLang="en-US"/>
              <a:t>　</a:t>
            </a:r>
            <a:r>
              <a:rPr lang="en-US" altLang="ja-JP" dirty="0"/>
              <a:t>3)</a:t>
            </a:r>
            <a:r>
              <a:rPr lang="ja-JP" altLang="en-US"/>
              <a:t>経口抗菌薬が無効な場合</a:t>
            </a:r>
            <a:endParaRPr lang="en-US" altLang="ja-JP" dirty="0"/>
          </a:p>
          <a:p>
            <a:pPr marL="0" indent="0">
              <a:buNone/>
            </a:pPr>
            <a:r>
              <a:rPr lang="ja-JP" altLang="en-US"/>
              <a:t>　</a:t>
            </a:r>
            <a:r>
              <a:rPr lang="en-US" altLang="ja-JP" dirty="0"/>
              <a:t>4)</a:t>
            </a:r>
            <a:r>
              <a:rPr lang="ja-JP" altLang="en-US"/>
              <a:t>経口抗菌薬投与が不可能な患者</a:t>
            </a:r>
            <a:endParaRPr lang="en-US" altLang="ja-JP" dirty="0"/>
          </a:p>
          <a:p>
            <a:pPr marL="0" indent="0">
              <a:buNone/>
            </a:pPr>
            <a:r>
              <a:rPr lang="ja-JP" altLang="en-US"/>
              <a:t>　</a:t>
            </a:r>
            <a:r>
              <a:rPr lang="en-US" altLang="ja-JP" dirty="0"/>
              <a:t>5)</a:t>
            </a:r>
            <a:r>
              <a:rPr lang="ja-JP" altLang="en-US"/>
              <a:t>悪心・嘔吐、高熱を伴う場合</a:t>
            </a:r>
            <a:endParaRPr lang="en-US" altLang="ja-JP" dirty="0"/>
          </a:p>
          <a:p>
            <a:pPr marL="0" indent="0">
              <a:buNone/>
            </a:pPr>
            <a:r>
              <a:rPr kumimoji="1" lang="ja-JP" altLang="en-US"/>
              <a:t>　</a:t>
            </a:r>
            <a:r>
              <a:rPr kumimoji="1" lang="en-US" altLang="ja-JP" dirty="0"/>
              <a:t>6)</a:t>
            </a:r>
            <a:r>
              <a:rPr kumimoji="1" lang="ja-JP" altLang="en-US"/>
              <a:t>卵管卵巣膿瘍を伴う患者</a:t>
            </a:r>
            <a:endParaRPr kumimoji="1" lang="en-US" altLang="ja-JP" dirty="0"/>
          </a:p>
        </p:txBody>
      </p:sp>
    </p:spTree>
    <p:extLst>
      <p:ext uri="{BB962C8B-B14F-4D97-AF65-F5344CB8AC3E}">
        <p14:creationId xmlns:p14="http://schemas.microsoft.com/office/powerpoint/2010/main" val="297487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5B14-3E50-D168-F919-80F8B88628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2FA28C-1378-7EA3-F596-9A98A429FD8F}"/>
              </a:ext>
            </a:extLst>
          </p:cNvPr>
          <p:cNvSpPr>
            <a:spLocks noGrp="1"/>
          </p:cNvSpPr>
          <p:nvPr>
            <p:ph type="title"/>
          </p:nvPr>
        </p:nvSpPr>
        <p:spPr/>
        <p:txBody>
          <a:bodyPr/>
          <a:lstStyle/>
          <a:p>
            <a:r>
              <a:rPr kumimoji="1" lang="ja-JP" altLang="en-US"/>
              <a:t>骨盤内炎症疾患　治療薬</a:t>
            </a:r>
            <a:endParaRPr kumimoji="1" lang="ja-JP" altLang="en-US" sz="2800"/>
          </a:p>
        </p:txBody>
      </p:sp>
      <p:pic>
        <p:nvPicPr>
          <p:cNvPr id="5" name="コンテンツ プレースホルダー 4" descr="テーブル&#10;&#10;自動的に生成された説明">
            <a:extLst>
              <a:ext uri="{FF2B5EF4-FFF2-40B4-BE49-F238E27FC236}">
                <a16:creationId xmlns:a16="http://schemas.microsoft.com/office/drawing/2014/main" id="{73A7E125-5DEB-0B33-7103-2498292C16C0}"/>
              </a:ext>
            </a:extLst>
          </p:cNvPr>
          <p:cNvPicPr>
            <a:picLocks noGrp="1" noChangeAspect="1"/>
          </p:cNvPicPr>
          <p:nvPr>
            <p:ph idx="1"/>
          </p:nvPr>
        </p:nvPicPr>
        <p:blipFill>
          <a:blip r:embed="rId3"/>
          <a:srcRect t="7883" b="3254"/>
          <a:stretch/>
        </p:blipFill>
        <p:spPr>
          <a:xfrm>
            <a:off x="838200" y="1393031"/>
            <a:ext cx="10515600" cy="5464969"/>
          </a:xfrm>
        </p:spPr>
      </p:pic>
      <p:sp>
        <p:nvSpPr>
          <p:cNvPr id="6" name="テキスト ボックス 5">
            <a:extLst>
              <a:ext uri="{FF2B5EF4-FFF2-40B4-BE49-F238E27FC236}">
                <a16:creationId xmlns:a16="http://schemas.microsoft.com/office/drawing/2014/main" id="{6C2271A8-947E-F769-159E-EB3E637B3712}"/>
              </a:ext>
            </a:extLst>
          </p:cNvPr>
          <p:cNvSpPr txBox="1"/>
          <p:nvPr/>
        </p:nvSpPr>
        <p:spPr>
          <a:xfrm>
            <a:off x="7942217" y="555913"/>
            <a:ext cx="3411583" cy="646331"/>
          </a:xfrm>
          <a:prstGeom prst="rect">
            <a:avLst/>
          </a:prstGeom>
          <a:noFill/>
          <a:ln w="34925">
            <a:solidFill>
              <a:srgbClr val="FF0000"/>
            </a:solidFill>
          </a:ln>
        </p:spPr>
        <p:txBody>
          <a:bodyPr wrap="square" rtlCol="0">
            <a:spAutoFit/>
          </a:bodyPr>
          <a:lstStyle/>
          <a:p>
            <a:r>
              <a:rPr lang="ja-JP" altLang="en-US"/>
              <a:t>最低</a:t>
            </a:r>
            <a:r>
              <a:rPr lang="en-US" altLang="ja-JP" dirty="0"/>
              <a:t>3</a:t>
            </a:r>
            <a:r>
              <a:rPr lang="ja-JP" altLang="en-US"/>
              <a:t>日間は投与</a:t>
            </a:r>
            <a:endParaRPr lang="en-US" altLang="ja-JP" dirty="0"/>
          </a:p>
          <a:p>
            <a:r>
              <a:rPr kumimoji="1" lang="ja-JP" altLang="en-US"/>
              <a:t>投与期間は</a:t>
            </a:r>
            <a:r>
              <a:rPr kumimoji="1" lang="en-US" altLang="ja-JP" dirty="0"/>
              <a:t>5-7</a:t>
            </a:r>
            <a:r>
              <a:rPr kumimoji="1" lang="ja-JP" altLang="en-US"/>
              <a:t>日間程度</a:t>
            </a:r>
          </a:p>
        </p:txBody>
      </p:sp>
    </p:spTree>
    <p:extLst>
      <p:ext uri="{BB962C8B-B14F-4D97-AF65-F5344CB8AC3E}">
        <p14:creationId xmlns:p14="http://schemas.microsoft.com/office/powerpoint/2010/main" val="292044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FD78E-2CE2-0DDE-1D02-7DEC9D2B8BD9}"/>
              </a:ext>
            </a:extLst>
          </p:cNvPr>
          <p:cNvSpPr>
            <a:spLocks noGrp="1"/>
          </p:cNvSpPr>
          <p:nvPr>
            <p:ph type="title"/>
          </p:nvPr>
        </p:nvSpPr>
        <p:spPr>
          <a:xfrm>
            <a:off x="838200" y="365125"/>
            <a:ext cx="11207262" cy="1325563"/>
          </a:xfrm>
        </p:spPr>
        <p:txBody>
          <a:bodyPr/>
          <a:lstStyle/>
          <a:p>
            <a:r>
              <a:rPr kumimoji="1" lang="ja-JP" altLang="en-US"/>
              <a:t>早急なコンサルト依頼をいただきたい症例</a:t>
            </a:r>
          </a:p>
        </p:txBody>
      </p:sp>
      <p:sp>
        <p:nvSpPr>
          <p:cNvPr id="3" name="コンテンツ プレースホルダー 2">
            <a:extLst>
              <a:ext uri="{FF2B5EF4-FFF2-40B4-BE49-F238E27FC236}">
                <a16:creationId xmlns:a16="http://schemas.microsoft.com/office/drawing/2014/main" id="{12E5F1CE-6693-864D-B30B-045AEAD56E3E}"/>
              </a:ext>
            </a:extLst>
          </p:cNvPr>
          <p:cNvSpPr>
            <a:spLocks noGrp="1"/>
          </p:cNvSpPr>
          <p:nvPr>
            <p:ph idx="1"/>
          </p:nvPr>
        </p:nvSpPr>
        <p:spPr/>
        <p:txBody>
          <a:bodyPr>
            <a:normAutofit lnSpcReduction="10000"/>
          </a:bodyPr>
          <a:lstStyle/>
          <a:p>
            <a:pPr marL="0" indent="0">
              <a:buNone/>
            </a:pPr>
            <a:r>
              <a:rPr kumimoji="1" lang="ja-JP" altLang="en-US"/>
              <a:t>・妊娠検査が陽性で下腹部痛やバイタルに異常がある場合</a:t>
            </a:r>
            <a:endParaRPr kumimoji="1" lang="en-US" altLang="ja-JP" dirty="0"/>
          </a:p>
          <a:p>
            <a:pPr marL="0" indent="0">
              <a:buNone/>
            </a:pPr>
            <a:endParaRPr kumimoji="1" lang="en-US" altLang="ja-JP" dirty="0"/>
          </a:p>
          <a:p>
            <a:pPr marL="0" indent="0">
              <a:buNone/>
            </a:pPr>
            <a:r>
              <a:rPr kumimoji="1" lang="ja-JP" altLang="en-US"/>
              <a:t>・中等症以上の</a:t>
            </a:r>
            <a:r>
              <a:rPr kumimoji="1" lang="en-US" altLang="ja-JP" dirty="0"/>
              <a:t>PID</a:t>
            </a:r>
            <a:r>
              <a:rPr kumimoji="1" lang="ja-JP" altLang="en-US"/>
              <a:t>を疑う場合</a:t>
            </a:r>
            <a:endParaRPr kumimoji="1" lang="en-US" altLang="ja-JP" dirty="0"/>
          </a:p>
          <a:p>
            <a:pPr marL="0" indent="0">
              <a:buNone/>
            </a:pPr>
            <a:endParaRPr lang="en-US" altLang="ja-JP" dirty="0"/>
          </a:p>
          <a:p>
            <a:pPr marL="0" indent="0">
              <a:buNone/>
            </a:pPr>
            <a:r>
              <a:rPr kumimoji="1" lang="ja-JP" altLang="en-US"/>
              <a:t>・卵巣嚢腫茎捻転を疑う場合</a:t>
            </a:r>
            <a:endParaRPr kumimoji="1" lang="en-US" altLang="ja-JP" dirty="0"/>
          </a:p>
          <a:p>
            <a:pPr marL="0" indent="0">
              <a:buNone/>
            </a:pPr>
            <a:endParaRPr lang="en-US" altLang="ja-JP" dirty="0"/>
          </a:p>
          <a:p>
            <a:pPr marL="0" indent="0">
              <a:buNone/>
            </a:pPr>
            <a:r>
              <a:rPr kumimoji="1" lang="ja-JP" altLang="en-US"/>
              <a:t>・重症の卵巣出血</a:t>
            </a:r>
            <a:r>
              <a:rPr lang="ja-JP" altLang="en-US"/>
              <a:t>を疑う場合</a:t>
            </a:r>
            <a:endParaRPr lang="en-US" altLang="ja-JP" dirty="0"/>
          </a:p>
          <a:p>
            <a:pPr marL="0" indent="0">
              <a:buNone/>
            </a:pPr>
            <a:r>
              <a:rPr lang="ja-JP" altLang="en-US"/>
              <a:t>　</a:t>
            </a:r>
            <a:r>
              <a:rPr lang="en-US" altLang="ja-JP" dirty="0"/>
              <a:t>(Hb 10g/dL</a:t>
            </a:r>
            <a:r>
              <a:rPr lang="ja-JP" altLang="en-US"/>
              <a:t>以下</a:t>
            </a:r>
            <a:r>
              <a:rPr lang="en-US" altLang="ja-JP" dirty="0"/>
              <a:t>,</a:t>
            </a:r>
            <a:r>
              <a:rPr lang="ja-JP" altLang="en-US"/>
              <a:t>バイタルの異常</a:t>
            </a:r>
            <a:r>
              <a:rPr lang="en-US" altLang="ja-JP" dirty="0"/>
              <a:t>, </a:t>
            </a:r>
            <a:r>
              <a:rPr lang="ja-JP" altLang="en-US"/>
              <a:t>経腹エコーで</a:t>
            </a:r>
            <a:endParaRPr lang="en-US" altLang="ja-JP" dirty="0"/>
          </a:p>
          <a:p>
            <a:pPr marL="0" indent="0">
              <a:buNone/>
            </a:pPr>
            <a:r>
              <a:rPr lang="en-US" altLang="ja-JP" dirty="0"/>
              <a:t>    </a:t>
            </a:r>
            <a:r>
              <a:rPr lang="ja-JP" altLang="en-US"/>
              <a:t>肝表面や</a:t>
            </a:r>
            <a:r>
              <a:rPr lang="en-US" altLang="ja-JP" dirty="0"/>
              <a:t>Morrison</a:t>
            </a:r>
            <a:r>
              <a:rPr lang="ja-JP" altLang="en-US"/>
              <a:t>窩までのエコーフリースペースを認める）</a:t>
            </a:r>
            <a:endParaRPr kumimoji="1" lang="en-US" altLang="ja-JP" dirty="0"/>
          </a:p>
        </p:txBody>
      </p:sp>
    </p:spTree>
    <p:extLst>
      <p:ext uri="{BB962C8B-B14F-4D97-AF65-F5344CB8AC3E}">
        <p14:creationId xmlns:p14="http://schemas.microsoft.com/office/powerpoint/2010/main" val="196747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92224F-D76E-A436-C9A8-746643F3EA1D}"/>
              </a:ext>
            </a:extLst>
          </p:cNvPr>
          <p:cNvSpPr>
            <a:spLocks noGrp="1"/>
          </p:cNvSpPr>
          <p:nvPr>
            <p:ph type="title"/>
          </p:nvPr>
        </p:nvSpPr>
        <p:spPr/>
        <p:txBody>
          <a:bodyPr/>
          <a:lstStyle/>
          <a:p>
            <a:r>
              <a:rPr kumimoji="1" lang="en-US" altLang="ja-JP" dirty="0"/>
              <a:t>Take Home Message</a:t>
            </a:r>
            <a:endParaRPr kumimoji="1" lang="ja-JP" altLang="en-US"/>
          </a:p>
        </p:txBody>
      </p:sp>
      <p:sp>
        <p:nvSpPr>
          <p:cNvPr id="3" name="コンテンツ プレースホルダー 2">
            <a:extLst>
              <a:ext uri="{FF2B5EF4-FFF2-40B4-BE49-F238E27FC236}">
                <a16:creationId xmlns:a16="http://schemas.microsoft.com/office/drawing/2014/main" id="{6A4FCF66-819E-774F-4A96-B0E4A4412650}"/>
              </a:ext>
            </a:extLst>
          </p:cNvPr>
          <p:cNvSpPr>
            <a:spLocks noGrp="1"/>
          </p:cNvSpPr>
          <p:nvPr>
            <p:ph idx="1"/>
          </p:nvPr>
        </p:nvSpPr>
        <p:spPr/>
        <p:txBody>
          <a:bodyPr/>
          <a:lstStyle/>
          <a:p>
            <a:pPr marL="0" indent="0">
              <a:buNone/>
            </a:pPr>
            <a:r>
              <a:rPr lang="ja-JP" altLang="en-US"/>
              <a:t>・女性の腹痛では異所性妊娠と</a:t>
            </a:r>
            <a:r>
              <a:rPr lang="en-US" altLang="ja-JP" dirty="0"/>
              <a:t>PID</a:t>
            </a:r>
            <a:r>
              <a:rPr lang="ja-JP" altLang="en-US"/>
              <a:t>は必ず鑑別に挙げる</a:t>
            </a:r>
            <a:endParaRPr lang="en-US" altLang="ja-JP" dirty="0"/>
          </a:p>
          <a:p>
            <a:pPr marL="0" indent="0">
              <a:buNone/>
            </a:pPr>
            <a:endParaRPr lang="en-US" altLang="ja-JP" dirty="0"/>
          </a:p>
          <a:p>
            <a:pPr marL="0" indent="0">
              <a:buNone/>
            </a:pPr>
            <a:r>
              <a:rPr kumimoji="1" lang="ja-JP" altLang="en-US"/>
              <a:t>・骨盤内炎症性疾患では</a:t>
            </a:r>
            <a:r>
              <a:rPr lang="ja-JP" altLang="en-US"/>
              <a:t>発熱がない症例もあるため、</a:t>
            </a:r>
            <a:endParaRPr lang="en-US" altLang="ja-JP" dirty="0"/>
          </a:p>
          <a:p>
            <a:pPr marL="0" indent="0">
              <a:buNone/>
            </a:pPr>
            <a:r>
              <a:rPr lang="ja-JP" altLang="en-US"/>
              <a:t>　症状などを総合的に判断して治療を先行する</a:t>
            </a:r>
            <a:endParaRPr lang="en-US" altLang="ja-JP" dirty="0"/>
          </a:p>
          <a:p>
            <a:pPr marL="0" indent="0">
              <a:buNone/>
            </a:pPr>
            <a:endParaRPr kumimoji="1" lang="en-US" altLang="ja-JP" dirty="0"/>
          </a:p>
          <a:p>
            <a:pPr marL="0" indent="0">
              <a:buNone/>
            </a:pPr>
            <a:r>
              <a:rPr lang="ja-JP" altLang="en-US"/>
              <a:t>・迷う症例があれば早めの婦人科コンサルトを</a:t>
            </a:r>
            <a:endParaRPr kumimoji="1" lang="ja-JP" altLang="en-US"/>
          </a:p>
        </p:txBody>
      </p:sp>
    </p:spTree>
    <p:extLst>
      <p:ext uri="{BB962C8B-B14F-4D97-AF65-F5344CB8AC3E}">
        <p14:creationId xmlns:p14="http://schemas.microsoft.com/office/powerpoint/2010/main" val="150531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095D4-6089-7E43-8C61-2F379A0D5BA4}"/>
              </a:ext>
            </a:extLst>
          </p:cNvPr>
          <p:cNvSpPr>
            <a:spLocks noGrp="1"/>
          </p:cNvSpPr>
          <p:nvPr>
            <p:ph type="title"/>
          </p:nvPr>
        </p:nvSpPr>
        <p:spPr/>
        <p:txBody>
          <a:bodyPr/>
          <a:lstStyle/>
          <a:p>
            <a:r>
              <a:rPr kumimoji="1" lang="ja-JP" altLang="en-US"/>
              <a:t>参考文献</a:t>
            </a:r>
          </a:p>
        </p:txBody>
      </p:sp>
      <p:sp>
        <p:nvSpPr>
          <p:cNvPr id="3" name="コンテンツ プレースホルダー 2">
            <a:extLst>
              <a:ext uri="{FF2B5EF4-FFF2-40B4-BE49-F238E27FC236}">
                <a16:creationId xmlns:a16="http://schemas.microsoft.com/office/drawing/2014/main" id="{3DC906CC-93F4-1E43-9287-A4556F7E9DB2}"/>
              </a:ext>
            </a:extLst>
          </p:cNvPr>
          <p:cNvSpPr>
            <a:spLocks noGrp="1"/>
          </p:cNvSpPr>
          <p:nvPr>
            <p:ph idx="1"/>
          </p:nvPr>
        </p:nvSpPr>
        <p:spPr>
          <a:xfrm>
            <a:off x="838199" y="1825625"/>
            <a:ext cx="10961077" cy="4351338"/>
          </a:xfrm>
        </p:spPr>
        <p:txBody>
          <a:bodyPr>
            <a:normAutofit/>
          </a:bodyPr>
          <a:lstStyle/>
          <a:p>
            <a:pPr marL="0" indent="0">
              <a:buNone/>
            </a:pPr>
            <a:r>
              <a:rPr kumimoji="1" lang="ja-JP" altLang="en-US" sz="2000"/>
              <a:t>柴田綾子</a:t>
            </a:r>
            <a:r>
              <a:rPr lang="ja-JP" altLang="en-US" sz="2000"/>
              <a:t>：</a:t>
            </a:r>
            <a:r>
              <a:rPr kumimoji="1" lang="ja-JP" altLang="en-US" sz="2000"/>
              <a:t>女性の腹痛</a:t>
            </a:r>
            <a:r>
              <a:rPr kumimoji="1" lang="en-US" altLang="ja-JP" sz="2000" dirty="0"/>
              <a:t> </a:t>
            </a:r>
            <a:r>
              <a:rPr kumimoji="1" lang="ja-JP" altLang="en-US" sz="2000"/>
              <a:t>コンサルトのコツと落とし穴</a:t>
            </a:r>
            <a:r>
              <a:rPr kumimoji="1" lang="en-US" altLang="ja-JP" sz="2000" dirty="0"/>
              <a:t>. </a:t>
            </a:r>
            <a:r>
              <a:rPr lang="en-US" altLang="ja-JP" sz="2000" dirty="0" err="1"/>
              <a:t>m</a:t>
            </a:r>
            <a:r>
              <a:rPr kumimoji="1" lang="en-US" altLang="ja-JP" sz="2000" dirty="0" err="1"/>
              <a:t>edicina</a:t>
            </a:r>
            <a:r>
              <a:rPr kumimoji="1" lang="en-US" altLang="ja-JP" sz="2000" dirty="0"/>
              <a:t> </a:t>
            </a:r>
            <a:r>
              <a:rPr kumimoji="1" lang="ja-JP" altLang="en-US" sz="2000"/>
              <a:t>第</a:t>
            </a:r>
            <a:r>
              <a:rPr kumimoji="1" lang="en-US" altLang="ja-JP" sz="2000" dirty="0"/>
              <a:t>57</a:t>
            </a:r>
            <a:r>
              <a:rPr lang="ja-JP" altLang="en-US" sz="2000"/>
              <a:t>巻第</a:t>
            </a:r>
            <a:r>
              <a:rPr lang="en-US" altLang="ja-JP" sz="2000" dirty="0"/>
              <a:t>5</a:t>
            </a:r>
            <a:r>
              <a:rPr lang="ja-JP" altLang="en-US" sz="2000"/>
              <a:t>号</a:t>
            </a:r>
            <a:r>
              <a:rPr lang="en-US" altLang="ja-JP" sz="2000" dirty="0"/>
              <a:t>.2020,4,10.pp225-229.</a:t>
            </a:r>
            <a:endParaRPr kumimoji="1" lang="en-US" altLang="ja-JP" sz="2000" dirty="0"/>
          </a:p>
          <a:p>
            <a:pPr marL="0" indent="0">
              <a:buNone/>
            </a:pPr>
            <a:endParaRPr lang="en-US" altLang="ja-JP" sz="2000" dirty="0"/>
          </a:p>
          <a:p>
            <a:pPr marL="0" indent="0">
              <a:buNone/>
            </a:pPr>
            <a:r>
              <a:rPr kumimoji="1" lang="ja-JP" altLang="en-US" sz="2000"/>
              <a:t>産婦人科診療ガイドライン婦人科外来編</a:t>
            </a:r>
            <a:r>
              <a:rPr kumimoji="1" lang="en-US" altLang="ja-JP" sz="2000" dirty="0"/>
              <a:t>2023. </a:t>
            </a:r>
            <a:r>
              <a:rPr kumimoji="1" lang="ja-JP" altLang="en-US" sz="2000"/>
              <a:t>日本産婦人科学会編</a:t>
            </a:r>
            <a:r>
              <a:rPr kumimoji="1" lang="en-US" altLang="ja-JP" sz="2000" dirty="0"/>
              <a:t>. </a:t>
            </a:r>
          </a:p>
          <a:p>
            <a:pPr marL="0" indent="0">
              <a:buNone/>
            </a:pPr>
            <a:endParaRPr lang="en-US" altLang="ja-JP" sz="2000" dirty="0"/>
          </a:p>
          <a:p>
            <a:pPr marL="0" indent="0">
              <a:buNone/>
            </a:pPr>
            <a:r>
              <a:rPr lang="ja-JP" altLang="en-US" sz="2000"/>
              <a:t>舘野晴彦</a:t>
            </a:r>
            <a:r>
              <a:rPr lang="en-US" altLang="ja-JP" sz="2000" dirty="0"/>
              <a:t>. </a:t>
            </a:r>
            <a:r>
              <a:rPr lang="ja-JP" altLang="en-US" sz="2000"/>
              <a:t>画像所見が診断の一助となった</a:t>
            </a:r>
            <a:r>
              <a:rPr lang="en-US" altLang="ja-JP" sz="2000" dirty="0"/>
              <a:t>Fitz-Hugh-Curtis</a:t>
            </a:r>
            <a:r>
              <a:rPr lang="ja-JP" altLang="en-US" sz="2000"/>
              <a:t>症候群の</a:t>
            </a:r>
            <a:r>
              <a:rPr lang="en-US" altLang="ja-JP" sz="2000" dirty="0"/>
              <a:t>2</a:t>
            </a:r>
            <a:r>
              <a:rPr lang="ja-JP" altLang="en-US" sz="2000"/>
              <a:t>例</a:t>
            </a:r>
            <a:r>
              <a:rPr lang="en-US" altLang="ja-JP" sz="2000" dirty="0"/>
              <a:t>. </a:t>
            </a:r>
            <a:r>
              <a:rPr kumimoji="1" lang="ja-JP" altLang="en-US" sz="2000"/>
              <a:t>日本内科学会雑誌</a:t>
            </a:r>
            <a:r>
              <a:rPr kumimoji="1" lang="en-US" altLang="ja-JP" sz="2000" dirty="0"/>
              <a:t>2015;104:11:2388-2393.</a:t>
            </a:r>
            <a:endParaRPr kumimoji="1" lang="ja-JP" altLang="en-US" sz="2000"/>
          </a:p>
        </p:txBody>
      </p:sp>
    </p:spTree>
    <p:extLst>
      <p:ext uri="{BB962C8B-B14F-4D97-AF65-F5344CB8AC3E}">
        <p14:creationId xmlns:p14="http://schemas.microsoft.com/office/powerpoint/2010/main" val="73218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44FA1-0F5F-8410-C6B6-1B5A525C0305}"/>
              </a:ext>
            </a:extLst>
          </p:cNvPr>
          <p:cNvSpPr>
            <a:spLocks noGrp="1"/>
          </p:cNvSpPr>
          <p:nvPr>
            <p:ph type="title"/>
          </p:nvPr>
        </p:nvSpPr>
        <p:spPr/>
        <p:txBody>
          <a:bodyPr/>
          <a:lstStyle/>
          <a:p>
            <a:r>
              <a:rPr kumimoji="1" lang="ja-JP" altLang="en-US"/>
              <a:t>婦人科において重要な問診・診察事項</a:t>
            </a:r>
          </a:p>
        </p:txBody>
      </p:sp>
      <p:sp>
        <p:nvSpPr>
          <p:cNvPr id="3" name="コンテンツ プレースホルダー 2">
            <a:extLst>
              <a:ext uri="{FF2B5EF4-FFF2-40B4-BE49-F238E27FC236}">
                <a16:creationId xmlns:a16="http://schemas.microsoft.com/office/drawing/2014/main" id="{59C8F649-2B6B-6DD4-70E5-F740DD10911F}"/>
              </a:ext>
            </a:extLst>
          </p:cNvPr>
          <p:cNvSpPr>
            <a:spLocks noGrp="1"/>
          </p:cNvSpPr>
          <p:nvPr>
            <p:ph idx="1"/>
          </p:nvPr>
        </p:nvSpPr>
        <p:spPr>
          <a:xfrm>
            <a:off x="877615" y="1765738"/>
            <a:ext cx="5218386" cy="4857131"/>
          </a:xfrm>
        </p:spPr>
        <p:txBody>
          <a:bodyPr>
            <a:normAutofit/>
          </a:bodyPr>
          <a:lstStyle/>
          <a:p>
            <a:pPr marL="0" indent="0">
              <a:buNone/>
            </a:pPr>
            <a:r>
              <a:rPr lang="en-US" altLang="ja-JP" dirty="0"/>
              <a:t>①</a:t>
            </a:r>
            <a:r>
              <a:rPr lang="ja-JP" altLang="en-US"/>
              <a:t>最終月経の確認</a:t>
            </a:r>
            <a:endParaRPr lang="en-US" altLang="ja-JP" dirty="0"/>
          </a:p>
          <a:p>
            <a:pPr marL="0" indent="0">
              <a:buNone/>
            </a:pPr>
            <a:r>
              <a:rPr lang="en-US" altLang="ja-JP" dirty="0"/>
              <a:t>②</a:t>
            </a:r>
            <a:r>
              <a:rPr lang="ja-JP" altLang="en-US"/>
              <a:t>月経不順の有無</a:t>
            </a:r>
            <a:endParaRPr lang="en-US" altLang="ja-JP" dirty="0"/>
          </a:p>
          <a:p>
            <a:pPr marL="0" indent="0">
              <a:buNone/>
            </a:pPr>
            <a:r>
              <a:rPr lang="en-US" altLang="ja-JP" dirty="0"/>
              <a:t>③</a:t>
            </a:r>
            <a:r>
              <a:rPr lang="ja-JP" altLang="en-US"/>
              <a:t>腹痛の発症様式・性状</a:t>
            </a:r>
            <a:endParaRPr lang="en-US" altLang="ja-JP" dirty="0"/>
          </a:p>
          <a:p>
            <a:pPr marL="0" indent="0">
              <a:buNone/>
            </a:pPr>
            <a:r>
              <a:rPr lang="en-US" altLang="ja-JP" dirty="0"/>
              <a:t>④</a:t>
            </a:r>
            <a:r>
              <a:rPr lang="ja-JP" altLang="en-US"/>
              <a:t>帯下異常</a:t>
            </a:r>
            <a:endParaRPr lang="en-US" altLang="ja-JP" dirty="0"/>
          </a:p>
          <a:p>
            <a:pPr marL="0" indent="0">
              <a:buNone/>
            </a:pPr>
            <a:r>
              <a:rPr lang="en-US" altLang="ja-JP" dirty="0"/>
              <a:t>⑤</a:t>
            </a:r>
            <a:r>
              <a:rPr lang="ja-JP" altLang="en-US"/>
              <a:t>性活動歴・性感染症歴</a:t>
            </a:r>
            <a:endParaRPr lang="en-US" altLang="ja-JP" dirty="0"/>
          </a:p>
          <a:p>
            <a:pPr marL="0" indent="0">
              <a:buNone/>
            </a:pPr>
            <a:r>
              <a:rPr lang="en-US" altLang="ja-JP" dirty="0"/>
              <a:t>⑥</a:t>
            </a:r>
            <a:r>
              <a:rPr lang="ja-JP" altLang="en-US"/>
              <a:t>消化器症状の有無</a:t>
            </a:r>
            <a:endParaRPr lang="en-US" altLang="ja-JP" dirty="0"/>
          </a:p>
          <a:p>
            <a:pPr marL="0" indent="0">
              <a:buNone/>
            </a:pPr>
            <a:r>
              <a:rPr lang="en-US" altLang="ja-JP" dirty="0"/>
              <a:t>⑦</a:t>
            </a:r>
            <a:r>
              <a:rPr lang="ja-JP" altLang="en-US"/>
              <a:t>バイタル確認</a:t>
            </a:r>
            <a:endParaRPr lang="en-US" altLang="ja-JP" dirty="0"/>
          </a:p>
        </p:txBody>
      </p:sp>
      <p:sp>
        <p:nvSpPr>
          <p:cNvPr id="4" name="テキスト ボックス 3">
            <a:extLst>
              <a:ext uri="{FF2B5EF4-FFF2-40B4-BE49-F238E27FC236}">
                <a16:creationId xmlns:a16="http://schemas.microsoft.com/office/drawing/2014/main" id="{70314B47-D248-6A3C-CCC1-4F5CE2E500B9}"/>
              </a:ext>
            </a:extLst>
          </p:cNvPr>
          <p:cNvSpPr txBox="1"/>
          <p:nvPr/>
        </p:nvSpPr>
        <p:spPr>
          <a:xfrm>
            <a:off x="5775732" y="1765738"/>
            <a:ext cx="6416268" cy="3385542"/>
          </a:xfrm>
          <a:prstGeom prst="rect">
            <a:avLst/>
          </a:prstGeom>
          <a:noFill/>
        </p:spPr>
        <p:txBody>
          <a:bodyPr wrap="square" rtlCol="0">
            <a:spAutoFit/>
          </a:bodyPr>
          <a:lstStyle/>
          <a:p>
            <a:pPr marL="0" indent="0">
              <a:buNone/>
            </a:pPr>
            <a:r>
              <a:rPr lang="en-US" altLang="ja-JP" sz="2800" dirty="0"/>
              <a:t>⑧</a:t>
            </a:r>
            <a:r>
              <a:rPr lang="ja-JP" altLang="en-US" sz="2800"/>
              <a:t>妊娠の有無について確認 </a:t>
            </a:r>
            <a:endParaRPr lang="en-US" altLang="ja-JP" sz="2800" dirty="0"/>
          </a:p>
          <a:p>
            <a:pPr marL="0" indent="0">
              <a:buNone/>
            </a:pPr>
            <a:r>
              <a:rPr lang="en-US" altLang="ja-JP" sz="2800" dirty="0"/>
              <a:t>⑨</a:t>
            </a:r>
            <a:r>
              <a:rPr lang="ja-JP" altLang="en-US" sz="2800"/>
              <a:t>腹部の診察で腹膜刺激症状の</a:t>
            </a:r>
            <a:endParaRPr lang="en-US" altLang="ja-JP" sz="2800" dirty="0"/>
          </a:p>
          <a:p>
            <a:pPr marL="0" indent="0">
              <a:buNone/>
            </a:pPr>
            <a:r>
              <a:rPr lang="ja-JP" altLang="en-US" sz="2800"/>
              <a:t>　有無を確認</a:t>
            </a:r>
            <a:endParaRPr lang="en-US" altLang="ja-JP" sz="2800" dirty="0"/>
          </a:p>
          <a:p>
            <a:pPr marL="0" indent="0">
              <a:buNone/>
            </a:pPr>
            <a:r>
              <a:rPr lang="en-US" altLang="ja-JP" sz="2800" dirty="0"/>
              <a:t>⑩FAST</a:t>
            </a:r>
            <a:r>
              <a:rPr lang="ja-JP" altLang="en-US" sz="2800"/>
              <a:t>で腹腔内出血の有無を確認</a:t>
            </a:r>
            <a:endParaRPr kumimoji="1" lang="en-US" altLang="ja-JP" sz="2800" dirty="0"/>
          </a:p>
          <a:p>
            <a:pPr marL="0" indent="0">
              <a:buNone/>
            </a:pPr>
            <a:r>
              <a:rPr kumimoji="1" lang="ja-JP" altLang="en-US" sz="2800"/>
              <a:t>　</a:t>
            </a:r>
            <a:r>
              <a:rPr kumimoji="1" lang="en-US" altLang="ja-JP" sz="2800" dirty="0"/>
              <a:t>FAST</a:t>
            </a:r>
            <a:r>
              <a:rPr kumimoji="1" lang="ja-JP" altLang="en-US" sz="2800"/>
              <a:t>陽性　　　→卵巣出血</a:t>
            </a:r>
            <a:endParaRPr kumimoji="1" lang="en-US" altLang="ja-JP" sz="2800" dirty="0"/>
          </a:p>
          <a:p>
            <a:pPr marL="0" indent="0">
              <a:buNone/>
            </a:pPr>
            <a:r>
              <a:rPr kumimoji="1" lang="ja-JP" altLang="en-US" sz="2800"/>
              <a:t>　</a:t>
            </a:r>
            <a:r>
              <a:rPr kumimoji="1" lang="en-US" altLang="ja-JP" sz="2800" dirty="0"/>
              <a:t>FAST</a:t>
            </a:r>
            <a:r>
              <a:rPr kumimoji="1" lang="ja-JP" altLang="en-US" sz="2800"/>
              <a:t>陰性＋腫瘤→卵巣嚢腫茎捻転・　　　</a:t>
            </a:r>
            <a:endParaRPr kumimoji="1" lang="en-US" altLang="ja-JP" sz="2800" dirty="0"/>
          </a:p>
          <a:p>
            <a:pPr marL="0" indent="0">
              <a:buNone/>
            </a:pPr>
            <a:r>
              <a:rPr lang="ja-JP" altLang="en-US" sz="2800"/>
              <a:t>　　　　　　　　　</a:t>
            </a:r>
            <a:r>
              <a:rPr lang="en-US" altLang="ja-JP" sz="2800" dirty="0"/>
              <a:t>  </a:t>
            </a:r>
            <a:r>
              <a:rPr kumimoji="1" lang="ja-JP" altLang="en-US" sz="2800"/>
              <a:t>筋腫変性</a:t>
            </a:r>
            <a:endParaRPr kumimoji="1" lang="en-US" altLang="ja-JP" sz="2800" dirty="0"/>
          </a:p>
          <a:p>
            <a:endParaRPr kumimoji="1" lang="ja-JP" altLang="en-US"/>
          </a:p>
        </p:txBody>
      </p:sp>
    </p:spTree>
    <p:extLst>
      <p:ext uri="{BB962C8B-B14F-4D97-AF65-F5344CB8AC3E}">
        <p14:creationId xmlns:p14="http://schemas.microsoft.com/office/powerpoint/2010/main" val="377489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1332F-AB5A-EDE3-2AE2-015E98A74FB0}"/>
              </a:ext>
            </a:extLst>
          </p:cNvPr>
          <p:cNvSpPr>
            <a:spLocks noGrp="1"/>
          </p:cNvSpPr>
          <p:nvPr>
            <p:ph type="title"/>
          </p:nvPr>
        </p:nvSpPr>
        <p:spPr/>
        <p:txBody>
          <a:bodyPr/>
          <a:lstStyle/>
          <a:p>
            <a:r>
              <a:rPr kumimoji="1" lang="ja-JP" altLang="en-US"/>
              <a:t>女性の腹痛　鑑別疾患</a:t>
            </a:r>
          </a:p>
        </p:txBody>
      </p:sp>
      <p:sp>
        <p:nvSpPr>
          <p:cNvPr id="3" name="コンテンツ プレースホルダー 2">
            <a:extLst>
              <a:ext uri="{FF2B5EF4-FFF2-40B4-BE49-F238E27FC236}">
                <a16:creationId xmlns:a16="http://schemas.microsoft.com/office/drawing/2014/main" id="{37359C49-A3C1-274C-E98A-DA10B433D2EB}"/>
              </a:ext>
            </a:extLst>
          </p:cNvPr>
          <p:cNvSpPr>
            <a:spLocks noGrp="1"/>
          </p:cNvSpPr>
          <p:nvPr>
            <p:ph idx="1"/>
          </p:nvPr>
        </p:nvSpPr>
        <p:spPr>
          <a:xfrm>
            <a:off x="838199" y="1825625"/>
            <a:ext cx="11248697" cy="4351338"/>
          </a:xfrm>
        </p:spPr>
        <p:txBody>
          <a:bodyPr>
            <a:normAutofit/>
          </a:bodyPr>
          <a:lstStyle/>
          <a:p>
            <a:pPr marL="0" indent="0">
              <a:buNone/>
            </a:pPr>
            <a:r>
              <a:rPr lang="en-US" altLang="ja-JP" dirty="0"/>
              <a:t>【</a:t>
            </a:r>
            <a:r>
              <a:rPr kumimoji="1" lang="en-US" altLang="ja-JP" dirty="0"/>
              <a:t>Must rule out</a:t>
            </a:r>
            <a:r>
              <a:rPr lang="en-US" altLang="ja-JP" dirty="0"/>
              <a:t>】</a:t>
            </a:r>
            <a:endParaRPr kumimoji="1" lang="en-US" altLang="ja-JP" dirty="0"/>
          </a:p>
          <a:p>
            <a:pPr marL="0" indent="0">
              <a:buNone/>
            </a:pPr>
            <a:r>
              <a:rPr kumimoji="1" lang="ja-JP" altLang="en-US"/>
              <a:t>・妊娠反応陽性の腹痛</a:t>
            </a:r>
            <a:r>
              <a:rPr kumimoji="1" lang="en-US" altLang="ja-JP" dirty="0"/>
              <a:t>/</a:t>
            </a:r>
            <a:r>
              <a:rPr kumimoji="1" lang="ja-JP" altLang="en-US"/>
              <a:t>出血</a:t>
            </a:r>
            <a:r>
              <a:rPr kumimoji="1" lang="en-US" altLang="ja-JP" dirty="0"/>
              <a:t>                       </a:t>
            </a:r>
            <a:r>
              <a:rPr kumimoji="1" lang="ja-JP" altLang="en-US"/>
              <a:t>→</a:t>
            </a:r>
            <a:r>
              <a:rPr kumimoji="1" lang="ja-JP" altLang="en-US">
                <a:solidFill>
                  <a:srgbClr val="FF0000"/>
                </a:solidFill>
              </a:rPr>
              <a:t>異所性妊娠</a:t>
            </a:r>
            <a:r>
              <a:rPr kumimoji="1" lang="ja-JP" altLang="en-US"/>
              <a:t>、切迫流産</a:t>
            </a:r>
            <a:endParaRPr kumimoji="1" lang="en-US" altLang="ja-JP" dirty="0"/>
          </a:p>
          <a:p>
            <a:pPr marL="0" indent="0">
              <a:buNone/>
            </a:pPr>
            <a:r>
              <a:rPr kumimoji="1" lang="ja-JP" altLang="en-US"/>
              <a:t>・突然発症の下腹部痛＋エコーにて腫瘤</a:t>
            </a:r>
            <a:r>
              <a:rPr kumimoji="1" lang="en-US" altLang="ja-JP" dirty="0"/>
              <a:t>    </a:t>
            </a:r>
            <a:r>
              <a:rPr kumimoji="1" lang="ja-JP" altLang="en-US"/>
              <a:t>→卵巣嚢腫茎捻転</a:t>
            </a:r>
            <a:endParaRPr kumimoji="1" lang="en-US" altLang="ja-JP" dirty="0"/>
          </a:p>
          <a:p>
            <a:pPr marL="0" indent="0">
              <a:buNone/>
            </a:pPr>
            <a:r>
              <a:rPr kumimoji="1" lang="ja-JP" altLang="en-US"/>
              <a:t>・持続する下腹部痛＋エコーで腹腔内出血</a:t>
            </a:r>
            <a:r>
              <a:rPr kumimoji="1" lang="en-US" altLang="ja-JP" dirty="0"/>
              <a:t> </a:t>
            </a:r>
            <a:r>
              <a:rPr kumimoji="1" lang="ja-JP" altLang="en-US"/>
              <a:t>→卵巣出血</a:t>
            </a:r>
            <a:endParaRPr kumimoji="1" lang="en-US" altLang="ja-JP" dirty="0"/>
          </a:p>
          <a:p>
            <a:pPr marL="0" indent="0">
              <a:buNone/>
            </a:pPr>
            <a:endParaRPr kumimoji="1" lang="en-US" altLang="ja-JP" dirty="0"/>
          </a:p>
          <a:p>
            <a:pPr marL="0" indent="0">
              <a:buNone/>
            </a:pPr>
            <a:r>
              <a:rPr lang="en-US" altLang="ja-JP" dirty="0"/>
              <a:t>【</a:t>
            </a:r>
            <a:r>
              <a:rPr kumimoji="1" lang="en-US" altLang="ja-JP" dirty="0"/>
              <a:t>common】</a:t>
            </a:r>
          </a:p>
          <a:p>
            <a:pPr marL="0" indent="0">
              <a:buNone/>
            </a:pPr>
            <a:r>
              <a:rPr kumimoji="1" lang="ja-JP" altLang="en-US"/>
              <a:t>・性活動のある女性の帯下異常</a:t>
            </a:r>
            <a:r>
              <a:rPr lang="ja-JP" altLang="en-US"/>
              <a:t>＋</a:t>
            </a:r>
            <a:r>
              <a:rPr lang="en-US" altLang="ja-JP" dirty="0"/>
              <a:t>(</a:t>
            </a:r>
            <a:r>
              <a:rPr kumimoji="1" lang="ja-JP" altLang="en-US"/>
              <a:t>発熱＋</a:t>
            </a:r>
            <a:r>
              <a:rPr kumimoji="1" lang="en-US" altLang="ja-JP" dirty="0"/>
              <a:t>)</a:t>
            </a:r>
            <a:r>
              <a:rPr kumimoji="1" lang="ja-JP" altLang="en-US"/>
              <a:t>下腹部痛</a:t>
            </a:r>
            <a:endParaRPr kumimoji="1" lang="en-US" altLang="ja-JP" dirty="0"/>
          </a:p>
          <a:p>
            <a:pPr marL="0" indent="0">
              <a:buNone/>
            </a:pPr>
            <a:r>
              <a:rPr kumimoji="1" lang="ja-JP" altLang="en-US"/>
              <a:t>　→</a:t>
            </a:r>
            <a:r>
              <a:rPr kumimoji="1" lang="en-US" altLang="ja-JP" dirty="0">
                <a:solidFill>
                  <a:srgbClr val="FF0000"/>
                </a:solidFill>
              </a:rPr>
              <a:t>PID</a:t>
            </a:r>
            <a:r>
              <a:rPr kumimoji="1" lang="ja-JP" altLang="en-US" sz="2800"/>
              <a:t>（</a:t>
            </a:r>
            <a:r>
              <a:rPr kumimoji="1" lang="en-US" altLang="ja-JP" sz="2800" dirty="0"/>
              <a:t>PID: pelvic inflammatory disease</a:t>
            </a:r>
            <a:r>
              <a:rPr kumimoji="1" lang="ja-JP" altLang="en-US" sz="2800"/>
              <a:t>）</a:t>
            </a:r>
            <a:endParaRPr kumimoji="1" lang="ja-JP" altLang="en-US"/>
          </a:p>
        </p:txBody>
      </p:sp>
    </p:spTree>
    <p:extLst>
      <p:ext uri="{BB962C8B-B14F-4D97-AF65-F5344CB8AC3E}">
        <p14:creationId xmlns:p14="http://schemas.microsoft.com/office/powerpoint/2010/main" val="184337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81F0-7900-547C-E4CE-2AD420B1F4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0B4AF4-ED83-0C29-CFAC-284348532912}"/>
              </a:ext>
            </a:extLst>
          </p:cNvPr>
          <p:cNvSpPr>
            <a:spLocks noGrp="1"/>
          </p:cNvSpPr>
          <p:nvPr>
            <p:ph type="title"/>
          </p:nvPr>
        </p:nvSpPr>
        <p:spPr>
          <a:xfrm>
            <a:off x="820986" y="2737269"/>
            <a:ext cx="10550025" cy="1182927"/>
          </a:xfrm>
        </p:spPr>
        <p:txBody>
          <a:bodyPr anchor="b">
            <a:normAutofit/>
          </a:bodyPr>
          <a:lstStyle/>
          <a:p>
            <a:pPr algn="ctr"/>
            <a:r>
              <a:rPr kumimoji="1" lang="ja-JP" altLang="en-US" sz="5400"/>
              <a:t>異所性妊娠</a:t>
            </a:r>
          </a:p>
        </p:txBody>
      </p:sp>
    </p:spTree>
    <p:extLst>
      <p:ext uri="{BB962C8B-B14F-4D97-AF65-F5344CB8AC3E}">
        <p14:creationId xmlns:p14="http://schemas.microsoft.com/office/powerpoint/2010/main" val="351266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DB2FA-8D26-8928-E5F2-520FC1C160A1}"/>
              </a:ext>
            </a:extLst>
          </p:cNvPr>
          <p:cNvSpPr>
            <a:spLocks noGrp="1"/>
          </p:cNvSpPr>
          <p:nvPr>
            <p:ph type="title"/>
          </p:nvPr>
        </p:nvSpPr>
        <p:spPr/>
        <p:txBody>
          <a:bodyPr/>
          <a:lstStyle/>
          <a:p>
            <a:r>
              <a:rPr kumimoji="1" lang="ja-JP" altLang="en-US"/>
              <a:t>異所性妊娠</a:t>
            </a:r>
          </a:p>
        </p:txBody>
      </p:sp>
      <p:sp>
        <p:nvSpPr>
          <p:cNvPr id="3" name="コンテンツ プレースホルダー 2">
            <a:extLst>
              <a:ext uri="{FF2B5EF4-FFF2-40B4-BE49-F238E27FC236}">
                <a16:creationId xmlns:a16="http://schemas.microsoft.com/office/drawing/2014/main" id="{9BEA7431-7EAE-8520-0EAD-10F8FB7712B6}"/>
              </a:ext>
            </a:extLst>
          </p:cNvPr>
          <p:cNvSpPr>
            <a:spLocks noGrp="1"/>
          </p:cNvSpPr>
          <p:nvPr>
            <p:ph idx="1"/>
          </p:nvPr>
        </p:nvSpPr>
        <p:spPr/>
        <p:txBody>
          <a:bodyPr>
            <a:normAutofit/>
          </a:bodyPr>
          <a:lstStyle/>
          <a:p>
            <a:pPr marL="0" indent="0">
              <a:buNone/>
            </a:pPr>
            <a:r>
              <a:rPr lang="ja-JP" altLang="en-US"/>
              <a:t>・子宮内以外の場所に受精卵が着床する疾患</a:t>
            </a:r>
            <a:endParaRPr lang="en-US" altLang="ja-JP" dirty="0"/>
          </a:p>
          <a:p>
            <a:pPr marL="0" indent="0">
              <a:buNone/>
            </a:pPr>
            <a:r>
              <a:rPr lang="ja-JP" altLang="en-US"/>
              <a:t>　全妊娠の約</a:t>
            </a:r>
            <a:r>
              <a:rPr lang="en-US" altLang="ja-JP" dirty="0"/>
              <a:t>2.6%</a:t>
            </a:r>
            <a:r>
              <a:rPr lang="ja-JP" altLang="en-US"/>
              <a:t>で発症する</a:t>
            </a:r>
            <a:endParaRPr lang="en-US" altLang="ja-JP" dirty="0"/>
          </a:p>
          <a:p>
            <a:pPr marL="0" indent="0">
              <a:buNone/>
            </a:pPr>
            <a:r>
              <a:rPr lang="ja-JP" altLang="en-US"/>
              <a:t>・無月経（月経異常）、性器出血、下腹部痛が典型的な症状だが</a:t>
            </a:r>
            <a:endParaRPr lang="en-US" altLang="ja-JP" dirty="0"/>
          </a:p>
          <a:p>
            <a:pPr marL="0" indent="0">
              <a:buNone/>
            </a:pPr>
            <a:r>
              <a:rPr lang="ja-JP" altLang="en-US"/>
              <a:t>　除外には妊娠検査が必要</a:t>
            </a:r>
            <a:endParaRPr lang="en-US" altLang="ja-JP" dirty="0"/>
          </a:p>
          <a:p>
            <a:pPr marL="0" indent="0">
              <a:buNone/>
            </a:pPr>
            <a:r>
              <a:rPr lang="ja-JP" altLang="en-US"/>
              <a:t>・妊娠</a:t>
            </a:r>
            <a:r>
              <a:rPr lang="en-US" altLang="ja-JP" dirty="0"/>
              <a:t>6〜7</a:t>
            </a:r>
            <a:r>
              <a:rPr lang="ja-JP" altLang="en-US"/>
              <a:t>週での発症が多い</a:t>
            </a:r>
            <a:endParaRPr lang="en-US" altLang="ja-JP" dirty="0"/>
          </a:p>
          <a:p>
            <a:pPr marL="0" indent="0">
              <a:buNone/>
            </a:pPr>
            <a:r>
              <a:rPr lang="ja-JP" altLang="en-US"/>
              <a:t>・問診事項：性感染症の既往、避妊なしの性行為</a:t>
            </a:r>
            <a:endParaRPr lang="en-US" altLang="ja-JP" dirty="0"/>
          </a:p>
          <a:p>
            <a:pPr marL="0" indent="0">
              <a:buNone/>
            </a:pPr>
            <a:r>
              <a:rPr lang="ja-JP" altLang="en-US"/>
              <a:t>　　　　　　複数の性的パートナー、不妊症、喫煙</a:t>
            </a:r>
            <a:endParaRPr lang="en-US" altLang="ja-JP" dirty="0"/>
          </a:p>
          <a:p>
            <a:pPr marL="0" indent="0">
              <a:buNone/>
            </a:pPr>
            <a:r>
              <a:rPr lang="ja-JP" altLang="en-US"/>
              <a:t>　　　　　　卵管結紮術後、子宮内避妊器具の使用等</a:t>
            </a:r>
            <a:endParaRPr lang="en-US" altLang="ja-JP" dirty="0"/>
          </a:p>
          <a:p>
            <a:pPr marL="0" indent="0">
              <a:buNone/>
            </a:pPr>
            <a:endParaRPr lang="en-US" altLang="ja-JP" dirty="0"/>
          </a:p>
          <a:p>
            <a:pPr marL="0" indent="0">
              <a:buNone/>
            </a:pPr>
            <a:endParaRPr kumimoji="1" lang="en-US" altLang="ja-JP" dirty="0"/>
          </a:p>
        </p:txBody>
      </p:sp>
    </p:spTree>
    <p:extLst>
      <p:ext uri="{BB962C8B-B14F-4D97-AF65-F5344CB8AC3E}">
        <p14:creationId xmlns:p14="http://schemas.microsoft.com/office/powerpoint/2010/main" val="160389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2CCA5-D5B4-67BE-F1D3-D8112C2B80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F49F85-90FA-CF0E-A3AF-363267CCBC91}"/>
              </a:ext>
            </a:extLst>
          </p:cNvPr>
          <p:cNvSpPr>
            <a:spLocks noGrp="1"/>
          </p:cNvSpPr>
          <p:nvPr>
            <p:ph type="title"/>
          </p:nvPr>
        </p:nvSpPr>
        <p:spPr/>
        <p:txBody>
          <a:bodyPr/>
          <a:lstStyle/>
          <a:p>
            <a:r>
              <a:rPr kumimoji="1" lang="ja-JP" altLang="en-US"/>
              <a:t>異所性妊娠</a:t>
            </a:r>
          </a:p>
        </p:txBody>
      </p:sp>
      <p:sp>
        <p:nvSpPr>
          <p:cNvPr id="3" name="コンテンツ プレースホルダー 2">
            <a:extLst>
              <a:ext uri="{FF2B5EF4-FFF2-40B4-BE49-F238E27FC236}">
                <a16:creationId xmlns:a16="http://schemas.microsoft.com/office/drawing/2014/main" id="{3D7F5293-CCE6-CCFB-A9D1-169882ADDE0C}"/>
              </a:ext>
            </a:extLst>
          </p:cNvPr>
          <p:cNvSpPr>
            <a:spLocks noGrp="1"/>
          </p:cNvSpPr>
          <p:nvPr>
            <p:ph idx="1"/>
          </p:nvPr>
        </p:nvSpPr>
        <p:spPr/>
        <p:txBody>
          <a:bodyPr>
            <a:normAutofit/>
          </a:bodyPr>
          <a:lstStyle/>
          <a:p>
            <a:pPr marL="0" indent="0">
              <a:buNone/>
            </a:pPr>
            <a:r>
              <a:rPr lang="ja-JP" altLang="en-US"/>
              <a:t>・妊娠反応陽性 → 妊娠</a:t>
            </a:r>
            <a:r>
              <a:rPr lang="en-US" altLang="ja-JP" dirty="0"/>
              <a:t>3</a:t>
            </a:r>
            <a:r>
              <a:rPr lang="ja-JP" altLang="en-US"/>
              <a:t>週後半～</a:t>
            </a:r>
            <a:endParaRPr lang="en-US" altLang="ja-JP" dirty="0"/>
          </a:p>
          <a:p>
            <a:pPr marL="0" indent="0">
              <a:buNone/>
            </a:pPr>
            <a:r>
              <a:rPr lang="ja-JP" altLang="en-US"/>
              <a:t>・超音波で胎嚢（</a:t>
            </a:r>
            <a:r>
              <a:rPr lang="en" altLang="ja-JP" dirty="0"/>
              <a:t>GS</a:t>
            </a:r>
            <a:r>
              <a:rPr lang="ja-JP" altLang="en"/>
              <a:t>）</a:t>
            </a:r>
            <a:r>
              <a:rPr lang="ja-JP" altLang="en-US"/>
              <a:t>確認可能 → </a:t>
            </a:r>
            <a:r>
              <a:rPr lang="en-US" altLang="ja-JP" dirty="0"/>
              <a:t>4</a:t>
            </a:r>
            <a:r>
              <a:rPr lang="ja-JP" altLang="en-US"/>
              <a:t>週後半～ </a:t>
            </a:r>
            <a:endParaRPr lang="en-US" altLang="ja-JP" dirty="0"/>
          </a:p>
          <a:p>
            <a:pPr marL="0" indent="0">
              <a:buNone/>
            </a:pPr>
            <a:r>
              <a:rPr lang="ja-JP" altLang="en-US"/>
              <a:t>　妊娠</a:t>
            </a:r>
            <a:r>
              <a:rPr lang="en-US" altLang="ja-JP" dirty="0"/>
              <a:t>6</a:t>
            </a:r>
            <a:r>
              <a:rPr lang="ja-JP" altLang="en-US"/>
              <a:t>週で胎嚢はほぼ</a:t>
            </a:r>
            <a:r>
              <a:rPr lang="en-US" altLang="ja-JP" dirty="0"/>
              <a:t>100%</a:t>
            </a:r>
            <a:r>
              <a:rPr lang="ja-JP" altLang="en-US"/>
              <a:t>確認できる</a:t>
            </a:r>
            <a:endParaRPr kumimoji="1" lang="en-US" altLang="ja-JP" dirty="0"/>
          </a:p>
          <a:p>
            <a:pPr marL="0" indent="0">
              <a:buNone/>
            </a:pPr>
            <a:r>
              <a:rPr lang="ja-JP" altLang="en-US"/>
              <a:t>・妊娠</a:t>
            </a:r>
            <a:r>
              <a:rPr lang="en-US" altLang="ja-JP" dirty="0"/>
              <a:t>6</a:t>
            </a:r>
            <a:r>
              <a:rPr lang="ja-JP" altLang="en-US"/>
              <a:t>週以降で子宮内に胎嚢を認めない場合 </a:t>
            </a:r>
            <a:endParaRPr lang="en-US" altLang="ja-JP" dirty="0"/>
          </a:p>
          <a:p>
            <a:pPr marL="0" indent="0">
              <a:buNone/>
            </a:pPr>
            <a:r>
              <a:rPr lang="ja-JP" altLang="en-US"/>
              <a:t>　→異所性妊娠、流産、妊娠初期</a:t>
            </a:r>
            <a:r>
              <a:rPr lang="en-US" altLang="ja-JP" dirty="0"/>
              <a:t>(</a:t>
            </a:r>
            <a:r>
              <a:rPr lang="ja-JP" altLang="en-US"/>
              <a:t>排卵遅延</a:t>
            </a:r>
            <a:r>
              <a:rPr lang="en-US" altLang="ja-JP" dirty="0"/>
              <a:t>)</a:t>
            </a:r>
            <a:r>
              <a:rPr lang="ja-JP" altLang="en-US"/>
              <a:t> の可能性を考える</a:t>
            </a:r>
            <a:endParaRPr lang="en-US" altLang="ja-JP" dirty="0"/>
          </a:p>
          <a:p>
            <a:pPr marL="0" indent="0">
              <a:buNone/>
            </a:pPr>
            <a:r>
              <a:rPr lang="ja-JP" altLang="en-US"/>
              <a:t>　　血中</a:t>
            </a:r>
            <a:r>
              <a:rPr lang="en" altLang="ja-JP" dirty="0" err="1"/>
              <a:t>hCG</a:t>
            </a:r>
            <a:r>
              <a:rPr lang="ja-JP" altLang="en-US"/>
              <a:t>値の測定が有用</a:t>
            </a:r>
            <a:endParaRPr kumimoji="1" lang="en-US" altLang="ja-JP" dirty="0"/>
          </a:p>
          <a:p>
            <a:pPr marL="0" indent="0">
              <a:buNone/>
            </a:pPr>
            <a:r>
              <a:rPr kumimoji="1" lang="ja-JP" altLang="en-US"/>
              <a:t>・多量の腹腔内出血を認める場合は</a:t>
            </a:r>
            <a:endParaRPr kumimoji="1" lang="en-US" altLang="ja-JP" dirty="0"/>
          </a:p>
          <a:p>
            <a:pPr marL="0" indent="0">
              <a:buNone/>
            </a:pPr>
            <a:r>
              <a:rPr lang="ja-JP" altLang="en-US"/>
              <a:t>　</a:t>
            </a:r>
            <a:r>
              <a:rPr kumimoji="1" lang="ja-JP" altLang="en-US"/>
              <a:t>緊急手術が必要となる</a:t>
            </a:r>
            <a:endParaRPr kumimoji="1" lang="en-US" altLang="ja-JP" dirty="0"/>
          </a:p>
        </p:txBody>
      </p:sp>
      <p:pic>
        <p:nvPicPr>
          <p:cNvPr id="1026" name="Picture 2">
            <a:extLst>
              <a:ext uri="{FF2B5EF4-FFF2-40B4-BE49-F238E27FC236}">
                <a16:creationId xmlns:a16="http://schemas.microsoft.com/office/drawing/2014/main" id="{19265E1E-7E35-FCCA-138C-2FD31A5143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4" t="24400" r="16039" b="12139"/>
          <a:stretch/>
        </p:blipFill>
        <p:spPr bwMode="auto">
          <a:xfrm>
            <a:off x="8447908" y="4501661"/>
            <a:ext cx="3122767" cy="233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4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9C5A-272C-1014-1D08-94E07BE0F3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7362F4-1EAB-D4C1-177F-AEBB403B9D40}"/>
              </a:ext>
            </a:extLst>
          </p:cNvPr>
          <p:cNvSpPr>
            <a:spLocks noGrp="1"/>
          </p:cNvSpPr>
          <p:nvPr>
            <p:ph type="title"/>
          </p:nvPr>
        </p:nvSpPr>
        <p:spPr>
          <a:xfrm>
            <a:off x="820986" y="2737269"/>
            <a:ext cx="10550025" cy="1182927"/>
          </a:xfrm>
        </p:spPr>
        <p:txBody>
          <a:bodyPr anchor="b">
            <a:normAutofit fontScale="90000"/>
          </a:bodyPr>
          <a:lstStyle/>
          <a:p>
            <a:pPr algn="ctr"/>
            <a:r>
              <a:rPr lang="en-US" altLang="ja-JP" sz="5400" dirty="0"/>
              <a:t>PID</a:t>
            </a:r>
            <a:br>
              <a:rPr lang="en-US" altLang="ja-JP" sz="5400" dirty="0"/>
            </a:br>
            <a:r>
              <a:rPr kumimoji="1" lang="ja-JP" altLang="en-US" sz="5400"/>
              <a:t>（</a:t>
            </a:r>
            <a:r>
              <a:rPr kumimoji="1" lang="en-US" altLang="ja-JP" sz="5400" dirty="0"/>
              <a:t>pelvic inflammatory disease</a:t>
            </a:r>
            <a:r>
              <a:rPr kumimoji="1" lang="ja-JP" altLang="en-US" sz="5400"/>
              <a:t>）</a:t>
            </a:r>
          </a:p>
        </p:txBody>
      </p:sp>
    </p:spTree>
    <p:extLst>
      <p:ext uri="{BB962C8B-B14F-4D97-AF65-F5344CB8AC3E}">
        <p14:creationId xmlns:p14="http://schemas.microsoft.com/office/powerpoint/2010/main" val="283316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4C493-54CD-6652-7DD6-E23D02F0934C}"/>
              </a:ext>
            </a:extLst>
          </p:cNvPr>
          <p:cNvSpPr>
            <a:spLocks noGrp="1"/>
          </p:cNvSpPr>
          <p:nvPr>
            <p:ph type="title"/>
          </p:nvPr>
        </p:nvSpPr>
        <p:spPr/>
        <p:txBody>
          <a:bodyPr/>
          <a:lstStyle/>
          <a:p>
            <a:r>
              <a:rPr kumimoji="1" lang="ja-JP" altLang="en-US"/>
              <a:t>骨盤内炎症疾患</a:t>
            </a:r>
            <a:r>
              <a:rPr kumimoji="1" lang="ja-JP" altLang="en-US" sz="2800"/>
              <a:t>（</a:t>
            </a:r>
            <a:r>
              <a:rPr kumimoji="1" lang="en-US" altLang="ja-JP" sz="2800" dirty="0"/>
              <a:t>PID</a:t>
            </a:r>
            <a:r>
              <a:rPr kumimoji="1" lang="ja-JP" altLang="en-US" sz="2800"/>
              <a:t>）</a:t>
            </a:r>
          </a:p>
        </p:txBody>
      </p:sp>
      <p:sp>
        <p:nvSpPr>
          <p:cNvPr id="3" name="コンテンツ プレースホルダー 2">
            <a:extLst>
              <a:ext uri="{FF2B5EF4-FFF2-40B4-BE49-F238E27FC236}">
                <a16:creationId xmlns:a16="http://schemas.microsoft.com/office/drawing/2014/main" id="{D4B629D2-315D-9AF4-36A3-621E209A5D70}"/>
              </a:ext>
            </a:extLst>
          </p:cNvPr>
          <p:cNvSpPr>
            <a:spLocks noGrp="1"/>
          </p:cNvSpPr>
          <p:nvPr>
            <p:ph idx="1"/>
          </p:nvPr>
        </p:nvSpPr>
        <p:spPr/>
        <p:txBody>
          <a:bodyPr>
            <a:normAutofit/>
          </a:bodyPr>
          <a:lstStyle/>
          <a:p>
            <a:pPr marL="0" indent="0">
              <a:buNone/>
            </a:pPr>
            <a:r>
              <a:rPr kumimoji="1" lang="ja-JP" altLang="en-US"/>
              <a:t>・子宮頸管より上部の生殖器の感染症で</a:t>
            </a:r>
            <a:r>
              <a:rPr lang="ja-JP" altLang="en-US"/>
              <a:t>子宮内膜炎、子宮留膿腫、</a:t>
            </a:r>
            <a:endParaRPr lang="en-US" altLang="ja-JP" dirty="0"/>
          </a:p>
          <a:p>
            <a:pPr marL="0" indent="0">
              <a:buNone/>
            </a:pPr>
            <a:r>
              <a:rPr lang="ja-JP" altLang="en-US"/>
              <a:t>　付属器炎、卵管卵巣膿瘍、骨盤腹膜炎などを含む疾患の総称</a:t>
            </a:r>
            <a:endParaRPr lang="en-US" altLang="ja-JP" dirty="0"/>
          </a:p>
          <a:p>
            <a:pPr marL="0" indent="0">
              <a:buNone/>
            </a:pPr>
            <a:r>
              <a:rPr lang="ja-JP" altLang="en-US"/>
              <a:t>・</a:t>
            </a:r>
            <a:r>
              <a:rPr kumimoji="1" lang="ja-JP" altLang="en-US"/>
              <a:t>上感染を主体とするが、虫垂炎や結核性腹膜炎からの</a:t>
            </a:r>
            <a:endParaRPr kumimoji="1" lang="en-US" altLang="ja-JP" dirty="0"/>
          </a:p>
          <a:p>
            <a:pPr marL="0" indent="0">
              <a:buNone/>
            </a:pPr>
            <a:r>
              <a:rPr lang="ja-JP" altLang="en-US"/>
              <a:t>　</a:t>
            </a:r>
            <a:r>
              <a:rPr kumimoji="1" lang="ja-JP" altLang="en-US"/>
              <a:t>炎症波及による下行性感染も存在する</a:t>
            </a:r>
            <a:endParaRPr kumimoji="1" lang="en-US" altLang="ja-JP" dirty="0"/>
          </a:p>
          <a:p>
            <a:pPr marL="0" indent="0">
              <a:buNone/>
            </a:pPr>
            <a:r>
              <a:rPr lang="ja-JP" altLang="en-US"/>
              <a:t>・</a:t>
            </a:r>
            <a:r>
              <a:rPr kumimoji="1" lang="ja-JP" altLang="en-US"/>
              <a:t>主要な起炎菌としてはクラミジアや淋菌が全体の</a:t>
            </a:r>
            <a:r>
              <a:rPr kumimoji="1" lang="en-US" altLang="ja-JP" dirty="0"/>
              <a:t>1/3</a:t>
            </a:r>
            <a:r>
              <a:rPr kumimoji="1" lang="ja-JP" altLang="en-US"/>
              <a:t>を占める</a:t>
            </a:r>
            <a:endParaRPr kumimoji="1" lang="en-US" altLang="ja-JP" dirty="0"/>
          </a:p>
          <a:p>
            <a:pPr marL="0" indent="0">
              <a:buNone/>
            </a:pPr>
            <a:r>
              <a:rPr lang="ja-JP" altLang="en-US"/>
              <a:t>　残りは大腸菌、ブドウ球菌、レンサ球菌などの好気性菌や</a:t>
            </a:r>
            <a:endParaRPr lang="en-US" altLang="ja-JP" dirty="0"/>
          </a:p>
          <a:p>
            <a:pPr marL="0" indent="0">
              <a:buNone/>
            </a:pPr>
            <a:r>
              <a:rPr lang="ja-JP" altLang="en-US"/>
              <a:t>　</a:t>
            </a:r>
            <a:r>
              <a:rPr lang="en-US" altLang="ja-JP" dirty="0"/>
              <a:t>Bacteroides </a:t>
            </a:r>
            <a:r>
              <a:rPr lang="en-US" altLang="ja-JP" dirty="0" err="1"/>
              <a:t>Peptostreptococcus</a:t>
            </a:r>
            <a:r>
              <a:rPr lang="ja-JP" altLang="en-US"/>
              <a:t>などの嫌気性菌が挙げられる</a:t>
            </a:r>
            <a:endParaRPr lang="en-US" altLang="ja-JP" dirty="0"/>
          </a:p>
          <a:p>
            <a:pPr marL="0" indent="0">
              <a:buNone/>
            </a:pPr>
            <a:endParaRPr kumimoji="1" lang="en-US" altLang="ja-JP" dirty="0"/>
          </a:p>
        </p:txBody>
      </p:sp>
    </p:spTree>
    <p:extLst>
      <p:ext uri="{BB962C8B-B14F-4D97-AF65-F5344CB8AC3E}">
        <p14:creationId xmlns:p14="http://schemas.microsoft.com/office/powerpoint/2010/main" val="100384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6157D-8D1E-1AB3-A50F-35EF136341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DA5525-3629-AE89-8588-F3E88BE03BFA}"/>
              </a:ext>
            </a:extLst>
          </p:cNvPr>
          <p:cNvSpPr>
            <a:spLocks noGrp="1"/>
          </p:cNvSpPr>
          <p:nvPr>
            <p:ph type="title"/>
          </p:nvPr>
        </p:nvSpPr>
        <p:spPr/>
        <p:txBody>
          <a:bodyPr/>
          <a:lstStyle/>
          <a:p>
            <a:r>
              <a:rPr kumimoji="1" lang="ja-JP" altLang="en-US"/>
              <a:t>骨盤内炎症疾患</a:t>
            </a:r>
            <a:r>
              <a:rPr kumimoji="1" lang="ja-JP" altLang="en-US" sz="2800"/>
              <a:t>（</a:t>
            </a:r>
            <a:r>
              <a:rPr kumimoji="1" lang="en-US" altLang="ja-JP" sz="2800" dirty="0"/>
              <a:t>PID</a:t>
            </a:r>
            <a:r>
              <a:rPr kumimoji="1" lang="ja-JP" altLang="en-US" sz="2800"/>
              <a:t>）</a:t>
            </a:r>
          </a:p>
        </p:txBody>
      </p:sp>
      <p:sp>
        <p:nvSpPr>
          <p:cNvPr id="3" name="コンテンツ プレースホルダー 2">
            <a:extLst>
              <a:ext uri="{FF2B5EF4-FFF2-40B4-BE49-F238E27FC236}">
                <a16:creationId xmlns:a16="http://schemas.microsoft.com/office/drawing/2014/main" id="{DD87450A-F7FD-D485-8BA8-D51DB2BC8E53}"/>
              </a:ext>
            </a:extLst>
          </p:cNvPr>
          <p:cNvSpPr>
            <a:spLocks noGrp="1"/>
          </p:cNvSpPr>
          <p:nvPr>
            <p:ph idx="1"/>
          </p:nvPr>
        </p:nvSpPr>
        <p:spPr>
          <a:xfrm>
            <a:off x="838200" y="1825624"/>
            <a:ext cx="10744200" cy="4869465"/>
          </a:xfrm>
        </p:spPr>
        <p:txBody>
          <a:bodyPr>
            <a:normAutofit lnSpcReduction="10000"/>
          </a:bodyPr>
          <a:lstStyle/>
          <a:p>
            <a:pPr marL="0" indent="0">
              <a:buNone/>
            </a:pPr>
            <a:r>
              <a:rPr lang="en-US" altLang="ja-JP" dirty="0"/>
              <a:t>【</a:t>
            </a:r>
            <a:r>
              <a:rPr lang="ja-JP" altLang="en-US"/>
              <a:t>必須診断基準</a:t>
            </a:r>
            <a:r>
              <a:rPr lang="en-US" altLang="ja-JP" dirty="0"/>
              <a:t>】</a:t>
            </a:r>
          </a:p>
          <a:p>
            <a:pPr marL="0" indent="0">
              <a:buNone/>
            </a:pPr>
            <a:r>
              <a:rPr lang="en-US" altLang="ja-JP" dirty="0"/>
              <a:t>1.</a:t>
            </a:r>
            <a:r>
              <a:rPr lang="ja-JP" altLang="en-US"/>
              <a:t>　下腹痛、下腹部圧痛</a:t>
            </a:r>
            <a:endParaRPr lang="en-US" altLang="ja-JP" dirty="0"/>
          </a:p>
          <a:p>
            <a:pPr marL="0" indent="0">
              <a:buNone/>
            </a:pPr>
            <a:r>
              <a:rPr lang="en-US" altLang="ja-JP" dirty="0"/>
              <a:t>2.</a:t>
            </a:r>
            <a:r>
              <a:rPr lang="ja-JP" altLang="en-US"/>
              <a:t>　子宮と付属器の圧痛</a:t>
            </a:r>
            <a:endParaRPr lang="en-US" altLang="ja-JP" dirty="0"/>
          </a:p>
          <a:p>
            <a:pPr marL="0" indent="0">
              <a:buNone/>
            </a:pPr>
            <a:endParaRPr lang="en-US" altLang="ja-JP" dirty="0"/>
          </a:p>
          <a:p>
            <a:pPr marL="0" indent="0">
              <a:buNone/>
            </a:pPr>
            <a:r>
              <a:rPr lang="en-US" altLang="ja-JP" dirty="0"/>
              <a:t>【</a:t>
            </a:r>
            <a:r>
              <a:rPr lang="ja-JP" altLang="en-US"/>
              <a:t>付加診断基準および特異的診断基準</a:t>
            </a:r>
            <a:r>
              <a:rPr lang="en-US" altLang="ja-JP" dirty="0"/>
              <a:t>】</a:t>
            </a:r>
          </a:p>
          <a:p>
            <a:pPr marL="0" indent="0">
              <a:buNone/>
            </a:pPr>
            <a:r>
              <a:rPr lang="en-US" altLang="ja-JP" dirty="0"/>
              <a:t>1.</a:t>
            </a:r>
            <a:r>
              <a:rPr lang="ja-JP" altLang="en-US"/>
              <a:t>　体温≧</a:t>
            </a:r>
            <a:r>
              <a:rPr lang="en-US" altLang="ja-JP" dirty="0"/>
              <a:t>38℃</a:t>
            </a:r>
          </a:p>
          <a:p>
            <a:pPr marL="0" indent="0">
              <a:buNone/>
            </a:pPr>
            <a:r>
              <a:rPr lang="en-US" altLang="ja-JP" dirty="0"/>
              <a:t>2.</a:t>
            </a:r>
            <a:r>
              <a:rPr lang="ja-JP" altLang="en-US"/>
              <a:t>　白血球増加</a:t>
            </a:r>
            <a:endParaRPr lang="en-US" altLang="ja-JP" dirty="0"/>
          </a:p>
          <a:p>
            <a:pPr marL="0" indent="0">
              <a:buNone/>
            </a:pPr>
            <a:r>
              <a:rPr lang="en-US" altLang="ja-JP" dirty="0"/>
              <a:t>3.</a:t>
            </a:r>
            <a:r>
              <a:rPr lang="ja-JP" altLang="en-US"/>
              <a:t>　</a:t>
            </a:r>
            <a:r>
              <a:rPr lang="en-US" altLang="ja-JP" dirty="0"/>
              <a:t>CRP</a:t>
            </a:r>
            <a:r>
              <a:rPr lang="ja-JP" altLang="en-US"/>
              <a:t>上昇</a:t>
            </a:r>
            <a:endParaRPr lang="en-US" altLang="ja-JP" dirty="0"/>
          </a:p>
          <a:p>
            <a:pPr marL="0" indent="0">
              <a:buNone/>
            </a:pPr>
            <a:r>
              <a:rPr lang="en-US" altLang="ja-JP" dirty="0"/>
              <a:t>4.</a:t>
            </a:r>
            <a:r>
              <a:rPr lang="ja-JP" altLang="en-US"/>
              <a:t>　経膣超音波検査や</a:t>
            </a:r>
            <a:r>
              <a:rPr lang="en-US" altLang="ja-JP" dirty="0"/>
              <a:t>MRI</a:t>
            </a:r>
            <a:r>
              <a:rPr lang="ja-JP" altLang="en-US"/>
              <a:t>による膿瘍像確認</a:t>
            </a:r>
            <a:endParaRPr lang="en-US" altLang="ja-JP" dirty="0"/>
          </a:p>
          <a:p>
            <a:pPr marL="0" indent="0">
              <a:buNone/>
            </a:pPr>
            <a:r>
              <a:rPr lang="en-US" altLang="ja-JP" dirty="0"/>
              <a:t>5.</a:t>
            </a:r>
            <a:r>
              <a:rPr lang="ja-JP" altLang="en-US"/>
              <a:t>　原因微生物の培養もしくは抗原検査</a:t>
            </a:r>
            <a:r>
              <a:rPr lang="en-US" altLang="ja-JP" dirty="0"/>
              <a:t>, </a:t>
            </a:r>
            <a:r>
              <a:rPr lang="ja-JP" altLang="en-US"/>
              <a:t>遺伝子検査による同定</a:t>
            </a:r>
            <a:endParaRPr lang="en-US" altLang="ja-JP" dirty="0"/>
          </a:p>
        </p:txBody>
      </p:sp>
    </p:spTree>
    <p:extLst>
      <p:ext uri="{BB962C8B-B14F-4D97-AF65-F5344CB8AC3E}">
        <p14:creationId xmlns:p14="http://schemas.microsoft.com/office/powerpoint/2010/main" val="36817774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1606</TotalTime>
  <Words>1364</Words>
  <Application>Microsoft Macintosh PowerPoint</Application>
  <PresentationFormat>ワイド画面</PresentationFormat>
  <Paragraphs>149</Paragraphs>
  <Slides>15</Slides>
  <Notes>10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女性の腹痛 -産婦人科編-</vt:lpstr>
      <vt:lpstr>婦人科において重要な問診・診察事項</vt:lpstr>
      <vt:lpstr>女性の腹痛　鑑別疾患</vt:lpstr>
      <vt:lpstr>異所性妊娠</vt:lpstr>
      <vt:lpstr>異所性妊娠</vt:lpstr>
      <vt:lpstr>異所性妊娠</vt:lpstr>
      <vt:lpstr>PID （pelvic inflammatory disease）</vt:lpstr>
      <vt:lpstr>骨盤内炎症疾患（PID）</vt:lpstr>
      <vt:lpstr>骨盤内炎症疾患（PID）</vt:lpstr>
      <vt:lpstr>骨盤内炎症疾患（PID）</vt:lpstr>
      <vt:lpstr>骨盤内炎症疾患（PID）</vt:lpstr>
      <vt:lpstr>骨盤内炎症疾患　治療薬</vt:lpstr>
      <vt:lpstr>早急なコンサルト依頼をいただきたい症例</vt:lpstr>
      <vt:lpstr>Take Home Message</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Ayano Mihara</dc:creator>
  <cp:lastModifiedBy>Ayano Mihara</cp:lastModifiedBy>
  <cp:revision>7</cp:revision>
  <dcterms:created xsi:type="dcterms:W3CDTF">2024-09-18T02:34:08Z</dcterms:created>
  <dcterms:modified xsi:type="dcterms:W3CDTF">2024-10-17T05:14:26Z</dcterms:modified>
</cp:coreProperties>
</file>